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3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55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Frame this as a concept-driven class rather than a book promotion. The teaching deck is a scaffold: students should encounter the book itself as the primary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 note: this slide should take 2 minutes. Explain that the deck is designed as one class; the split is only an optional adaptation.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discussion: ask students for one example of a “fair” system that could still serve an unequal institutional purpose. Do not resolve the question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as the bridge from classic digital divide theory. Stress continuity: access and skills still matter, but they no longer exhaust the inequality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slide. Avoid treating “regime” as rhetorical emphasis. It is meant to capture a durable ordering of relations across data, algorithms, institutions, and governance.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distinguish a one-off discriminatory error from a recurring governing arrangement. These three properties help operationalize the term regime.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next three slides. Stress that the fractures are not three separate checklists; they interact recursively.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contrast among invisibility, misrepresentation, hyper-visibility, and extraction. Inclusion in data is not automatically emancipatory.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algorithmic divide is not just a skills gap. It is an asymmetry in interpretive authority and the capacity to audit, contest, and define what counts as fairness or harm.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turns the conversation from “transparency” to authority. Ask where formal and practical sovereignty are located when institutions outsource computational infrastructure.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one institutional example and follow it all the way through the flow. The crucial step is not prediction itself but the institutional decision that gives prediction consequences.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central mechanism slide. Emphasize recursion: unequal conditions enter data, institutions act on classifications, and those actions alter future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Recommended group activity. Give students 6-8 minutes to map, then 4-5 minutes to compare intervention points. Optional split: end Class 1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from institutional structure to subjectivity. Algorithmic Habitus does not imply total determination; it describes embodied adaptation to recurring classificatory environments.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distinguish data inclusion from recognition. Some populations are simultaneously invisible in beneficial systems and hyper-visible in punitive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purpose is not to cover every domain. Use one to show how classifications become institutional routines and how structural inequality can persist even when model-level bias is reduced.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 the image of AI as immaterial. Ask students to trace an AI service backward through energy, water, minerals, chips, human labor, and data centers.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“techno-colonialism” carefully: the argument concerns continuities of extraction, dependency, and epistemic authority through computational systems, not a claim of identical historical forms.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Treat Digital Feudalism as a structural analogy, not historical equivalence. This slide deliberately places the commons as an alternative governance orientation, not simply “open access.”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students to return to the system they mapped in Slide 13 and propose one redistributive change. Full book citation: Ragnedda, M., &amp; Ruiu, M. L. (2027). The Inequality Regime of AI: Power, Allocation, and the Struggle for Justice. Routledge. DOI 10.4324/9781003689379.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77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Teaching The Inequality Regime of AI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9418320" y="647395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77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Ragnedda &amp; Ruiu | Routledge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6336792"/>
            <a:ext cx="11155680" cy="0"/>
          </a:xfrm>
          <a:prstGeom prst="line">
            <a:avLst/>
          </a:prstGeom>
          <a:noFill/>
          <a:ln w="10160">
            <a:solidFill>
              <a:srgbClr val="D4DBD8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 w="12700">
            <a:solidFill>
              <a:srgbClr val="F8F6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nequalities Regime of AI 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11480"/>
            <a:ext cx="3246120" cy="5029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7132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87F7D"/>
                </a:solidFill>
              </a:rPr>
              <a:t>SAMPLE TEACHING DECK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251960" y="1170432"/>
            <a:ext cx="7178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73B3A"/>
                </a:solidFill>
              </a:rPr>
              <a:t>The Inequality Regime of AI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4251960" y="1938528"/>
            <a:ext cx="7040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657270"/>
                </a:solidFill>
              </a:rPr>
              <a:t>Power, Allocation, and the Struggle for Justice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251960" y="2651760"/>
            <a:ext cx="6035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7F7D"/>
                </a:solidFill>
              </a:rPr>
              <a:t>Massimo Ragnedda &amp; Maria Laura Ruiu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251960" y="3145536"/>
            <a:ext cx="6355080" cy="0"/>
          </a:xfrm>
          <a:prstGeom prst="line">
            <a:avLst/>
          </a:prstGeom>
          <a:noFill/>
          <a:ln w="254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251960" y="3456432"/>
            <a:ext cx="40233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3B3A"/>
                </a:solidFill>
              </a:rPr>
              <a:t>Designed for one 90-120 minute class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73B3A"/>
                </a:solidFill>
              </a:rPr>
              <a:t>Advanced UG / PG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251960" y="4334256"/>
            <a:ext cx="6629400" cy="960120"/>
          </a:xfrm>
          <a:prstGeom prst="roundRect">
            <a:avLst/>
          </a:prstGeom>
          <a:solidFill>
            <a:srgbClr val="E4F1EF"/>
          </a:solidFill>
          <a:ln w="12700">
            <a:solidFill>
              <a:srgbClr val="BFD9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498848" y="4572000"/>
            <a:ext cx="6126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30" b="1" dirty="0">
                <a:solidFill>
                  <a:srgbClr val="173B3A"/>
                </a:solidFill>
              </a:rPr>
              <a:t>The book is the leading source throughout. Every substantive slide points back to the relevant chapter.</a:t>
            </a:r>
            <a:endParaRPr lang="en-US" sz="1430" dirty="0"/>
          </a:p>
        </p:txBody>
      </p:sp>
      <p:sp>
        <p:nvSpPr>
          <p:cNvPr id="12" name="Text 9"/>
          <p:cNvSpPr/>
          <p:nvPr/>
        </p:nvSpPr>
        <p:spPr>
          <a:xfrm>
            <a:off x="4251960" y="569671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57270"/>
                </a:solidFill>
              </a:rPr>
              <a:t>Routledge  |  DOI 10.4324/9781003689379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CLASS DESIGN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How to use this deck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3383280" cy="187452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73152" cy="1874520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41248" y="1380744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Primary format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41248" y="1719072"/>
            <a:ext cx="3035808" cy="1271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One 90-120 minute class combining explanation, a short mapping activity, and discussion.</a:t>
            </a:r>
            <a:endParaRPr lang="en-US" sz="1290" dirty="0"/>
          </a:p>
        </p:txBody>
      </p:sp>
      <p:sp>
        <p:nvSpPr>
          <p:cNvPr id="8" name="Shape 6"/>
          <p:cNvSpPr/>
          <p:nvPr/>
        </p:nvSpPr>
        <p:spPr>
          <a:xfrm>
            <a:off x="4389120" y="1234440"/>
            <a:ext cx="3383280" cy="187452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389120" y="1234440"/>
            <a:ext cx="73152" cy="1874520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90288" y="1380744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Optional split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590288" y="1719072"/>
            <a:ext cx="3035808" cy="1271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Class 1: Slides 1-13 - diagnosis and mechanisms.</a:t>
            </a:r>
            <a:endParaRPr lang="en-US" sz="1290" dirty="0"/>
          </a:p>
          <a:p>
            <a:pPr marL="0" indent="0">
              <a:buNone/>
            </a:pPr>
            <a:endParaRPr lang="en-US" sz="1290" dirty="0"/>
          </a:p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Class 2: Slides 14-20 - subjectivity, political economy, and alternatives.</a:t>
            </a:r>
            <a:endParaRPr lang="en-US" sz="1290" dirty="0"/>
          </a:p>
        </p:txBody>
      </p:sp>
      <p:sp>
        <p:nvSpPr>
          <p:cNvPr id="12" name="Shape 10"/>
          <p:cNvSpPr/>
          <p:nvPr/>
        </p:nvSpPr>
        <p:spPr>
          <a:xfrm>
            <a:off x="8138160" y="1234440"/>
            <a:ext cx="3383280" cy="187452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38160" y="1234440"/>
            <a:ext cx="73152" cy="1874520"/>
          </a:xfrm>
          <a:prstGeom prst="rect">
            <a:avLst/>
          </a:prstGeom>
          <a:solidFill>
            <a:srgbClr val="447A8B"/>
          </a:solidFill>
          <a:ln w="12700">
            <a:solidFill>
              <a:srgbClr val="447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9328" y="1380744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Core reading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339328" y="1719072"/>
            <a:ext cx="3035808" cy="1271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Introduction + Chapter 1 or 2. Add Chapter 3 for a theory-heavy class.</a:t>
            </a:r>
            <a:endParaRPr lang="en-US" sz="1290" dirty="0"/>
          </a:p>
        </p:txBody>
      </p:sp>
      <p:sp>
        <p:nvSpPr>
          <p:cNvPr id="16" name="Text 14"/>
          <p:cNvSpPr/>
          <p:nvPr/>
        </p:nvSpPr>
        <p:spPr>
          <a:xfrm>
            <a:off x="640080" y="349300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3A"/>
                </a:solidFill>
              </a:rPr>
              <a:t>Learning outcomes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13232" y="3977640"/>
            <a:ext cx="201168" cy="20116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24128" y="3922776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</a:rPr>
              <a:t>Distinguish access/participation from prediction/allocation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713232" y="4334256"/>
            <a:ext cx="201168" cy="20116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24128" y="427939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</a:rPr>
              <a:t>Analyze AI as a sociotechnical and institutional system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713232" y="4690872"/>
            <a:ext cx="201168" cy="20116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24128" y="4636008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</a:rPr>
              <a:t>Explain the three fractures and the Stratification Spiral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713232" y="5047488"/>
            <a:ext cx="201168" cy="20116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24128" y="4992624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</a:rPr>
              <a:t>Connect micro, institutional, global, and ecological inequality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713232" y="5404104"/>
            <a:ext cx="201168" cy="20116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24128" y="534924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</a:rPr>
              <a:t>Evaluate redistributive alternatives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7909560" y="3886200"/>
            <a:ext cx="3611880" cy="1097280"/>
          </a:xfrm>
          <a:prstGeom prst="roundRect">
            <a:avLst>
              <a:gd name="adj" fmla="val 5000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055864" y="399592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055864" y="4074850"/>
            <a:ext cx="3422904" cy="82633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If you split the material, end Class 1 after students map where the spiral can be interrupted.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Expanded Teaching Guide + book Introduction / Chs. 1-3</a:t>
            </a:r>
            <a:endParaRPr lang="en-US" sz="91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OPENING PROBLEM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“algorithmic bias” is not enough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38023" y="1133856"/>
            <a:ext cx="593614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B65A45"/>
                </a:solidFill>
              </a:rPr>
              <a:t>Bias asks whether a model treats groups differently.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13232" y="18745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73B3A"/>
                </a:solidFill>
              </a:rPr>
              <a:t>The regime question asks something larger: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49808" y="2487168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07008" y="245973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11111"/>
                </a:solidFill>
              </a:rPr>
              <a:t>Who defined the problem?</a:t>
            </a:r>
            <a:endParaRPr lang="en-US" sz="1520" dirty="0"/>
          </a:p>
        </p:txBody>
      </p:sp>
      <p:sp>
        <p:nvSpPr>
          <p:cNvPr id="8" name="Text 6"/>
          <p:cNvSpPr/>
          <p:nvPr/>
        </p:nvSpPr>
        <p:spPr>
          <a:xfrm>
            <a:off x="749808" y="3008376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07008" y="2980944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11111"/>
                </a:solidFill>
              </a:rPr>
              <a:t>Who controls the data and model?</a:t>
            </a:r>
            <a:endParaRPr lang="en-US" sz="1520" dirty="0"/>
          </a:p>
        </p:txBody>
      </p:sp>
      <p:sp>
        <p:nvSpPr>
          <p:cNvPr id="10" name="Text 8"/>
          <p:cNvSpPr/>
          <p:nvPr/>
        </p:nvSpPr>
        <p:spPr>
          <a:xfrm>
            <a:off x="749808" y="3529584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07008" y="350215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11111"/>
                </a:solidFill>
              </a:rPr>
              <a:t>What institution acts on the prediction?</a:t>
            </a:r>
            <a:endParaRPr lang="en-US" sz="1520" dirty="0"/>
          </a:p>
        </p:txBody>
      </p:sp>
      <p:sp>
        <p:nvSpPr>
          <p:cNvPr id="12" name="Text 10"/>
          <p:cNvSpPr/>
          <p:nvPr/>
        </p:nvSpPr>
        <p:spPr>
          <a:xfrm>
            <a:off x="749808" y="4050792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07008" y="402336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11111"/>
                </a:solidFill>
              </a:rPr>
              <a:t>Who receives benefits, burdens, risk, or scrutiny?</a:t>
            </a:r>
            <a:endParaRPr lang="en-US" sz="1520" dirty="0"/>
          </a:p>
        </p:txBody>
      </p:sp>
      <p:sp>
        <p:nvSpPr>
          <p:cNvPr id="14" name="Text 12"/>
          <p:cNvSpPr/>
          <p:nvPr/>
        </p:nvSpPr>
        <p:spPr>
          <a:xfrm>
            <a:off x="749808" y="4572000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207008" y="4544568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11111"/>
                </a:solidFill>
              </a:rPr>
              <a:t>Who can contest or redesign the system?</a:t>
            </a:r>
            <a:endParaRPr lang="en-US" sz="1520" dirty="0"/>
          </a:p>
        </p:txBody>
      </p:sp>
      <p:sp>
        <p:nvSpPr>
          <p:cNvPr id="16" name="Shape 14"/>
          <p:cNvSpPr/>
          <p:nvPr/>
        </p:nvSpPr>
        <p:spPr>
          <a:xfrm>
            <a:off x="6720840" y="1325880"/>
            <a:ext cx="4663440" cy="3611880"/>
          </a:xfrm>
          <a:prstGeom prst="roundRect">
            <a:avLst/>
          </a:prstGeom>
          <a:solidFill>
            <a:srgbClr val="173B3A"/>
          </a:solidFill>
          <a:ln w="12700">
            <a:solidFill>
              <a:srgbClr val="173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132320" y="20116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From isolated outputs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to architectures of power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7178040" y="3154680"/>
            <a:ext cx="37490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DDEBE8"/>
                </a:solidFill>
              </a:rPr>
              <a:t>Prediction becomes sociologically consequential when institutions use it to allocate opportunities, resources, protections, visibility, or risk.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031115" y="5074920"/>
            <a:ext cx="4353165" cy="777240"/>
          </a:xfrm>
          <a:prstGeom prst="roundRect">
            <a:avLst>
              <a:gd name="adj" fmla="val 7059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196328" y="5084064"/>
            <a:ext cx="1010101" cy="214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65A45"/>
                </a:solidFill>
              </a:rPr>
              <a:t>REFLECT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132320" y="5358384"/>
            <a:ext cx="410565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Can a model be statistically fair while the institution using it remains unequal?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Introduction; Ch. 1</a:t>
            </a:r>
            <a:endParaRPr lang="en-US" sz="910" dirty="0"/>
          </a:p>
        </p:txBody>
      </p:sp>
      <p:sp>
        <p:nvSpPr>
          <p:cNvPr id="23" name="Text 21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Ananny &amp; Crawford (2018); Benjamin (2019)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HISTORICAL BRIDGE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From digital divides to predictive allocation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58368" y="1874520"/>
            <a:ext cx="1828800" cy="1508760"/>
          </a:xfrm>
          <a:prstGeom prst="roundRect">
            <a:avLst/>
          </a:prstGeom>
          <a:solidFill>
            <a:srgbClr val="E6EFED"/>
          </a:solidFill>
          <a:ln w="12700">
            <a:solidFill>
              <a:srgbClr val="A9C7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86384" y="2029968"/>
            <a:ext cx="310896" cy="310896"/>
          </a:xfrm>
          <a:prstGeom prst="ellipse">
            <a:avLst/>
          </a:prstGeom>
          <a:solidFill>
            <a:srgbClr val="65727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1536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ACCESS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2852928"/>
            <a:ext cx="1499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657270"/>
                </a:solidFill>
              </a:rPr>
              <a:t>Who can connect?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2523744" y="2414016"/>
            <a:ext cx="310896" cy="402336"/>
          </a:xfrm>
          <a:prstGeom prst="chevron">
            <a:avLst/>
          </a:prstGeom>
          <a:solidFill>
            <a:srgbClr val="C7D2CF"/>
          </a:solidFill>
          <a:ln w="12700">
            <a:solidFill>
              <a:srgbClr val="C7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916936" y="1874520"/>
            <a:ext cx="1828800" cy="1508760"/>
          </a:xfrm>
          <a:prstGeom prst="roundRect">
            <a:avLst/>
          </a:prstGeom>
          <a:solidFill>
            <a:srgbClr val="E6EFED"/>
          </a:solidFill>
          <a:ln w="12700">
            <a:solidFill>
              <a:srgbClr val="A9C7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044952" y="2029968"/>
            <a:ext cx="310896" cy="310896"/>
          </a:xfrm>
          <a:prstGeom prst="ellipse">
            <a:avLst/>
          </a:prstGeom>
          <a:solidFill>
            <a:srgbClr val="65727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063240" y="2468880"/>
            <a:ext cx="1536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SKILLS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081528" y="2852928"/>
            <a:ext cx="1499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657270"/>
                </a:solidFill>
              </a:rPr>
              <a:t>Who can use?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4782312" y="2414016"/>
            <a:ext cx="310896" cy="402336"/>
          </a:xfrm>
          <a:prstGeom prst="chevron">
            <a:avLst/>
          </a:prstGeom>
          <a:solidFill>
            <a:srgbClr val="C7D2CF"/>
          </a:solidFill>
          <a:ln w="12700">
            <a:solidFill>
              <a:srgbClr val="C7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175504" y="1874520"/>
            <a:ext cx="1828800" cy="1508760"/>
          </a:xfrm>
          <a:prstGeom prst="roundRect">
            <a:avLst/>
          </a:prstGeom>
          <a:solidFill>
            <a:srgbClr val="E6EFED"/>
          </a:solidFill>
          <a:ln w="12700">
            <a:solidFill>
              <a:srgbClr val="A9C7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303520" y="2029968"/>
            <a:ext cx="310896" cy="310896"/>
          </a:xfrm>
          <a:prstGeom prst="ellipse">
            <a:avLst/>
          </a:prstGeom>
          <a:solidFill>
            <a:srgbClr val="65727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321808" y="2468880"/>
            <a:ext cx="1536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OUTCOMES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5340096" y="2852928"/>
            <a:ext cx="1499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657270"/>
                </a:solidFill>
              </a:rPr>
              <a:t>Who benefits?</a:t>
            </a:r>
            <a:endParaRPr lang="en-US" sz="1220" dirty="0"/>
          </a:p>
        </p:txBody>
      </p:sp>
      <p:sp>
        <p:nvSpPr>
          <p:cNvPr id="18" name="Shape 16"/>
          <p:cNvSpPr/>
          <p:nvPr/>
        </p:nvSpPr>
        <p:spPr>
          <a:xfrm>
            <a:off x="7040880" y="2414016"/>
            <a:ext cx="310896" cy="402336"/>
          </a:xfrm>
          <a:prstGeom prst="chevron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434072" y="1874520"/>
            <a:ext cx="1828800" cy="1508760"/>
          </a:xfrm>
          <a:prstGeom prst="roundRect">
            <a:avLst/>
          </a:prstGeom>
          <a:solidFill>
            <a:srgbClr val="DDE9E5"/>
          </a:solidFill>
          <a:ln w="2286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62088" y="2029968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580376" y="2468880"/>
            <a:ext cx="1536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PREDICTION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7598664" y="2852928"/>
            <a:ext cx="1499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657270"/>
                </a:solidFill>
              </a:rPr>
              <a:t>Who is classified?</a:t>
            </a:r>
            <a:endParaRPr lang="en-US" sz="1220" dirty="0"/>
          </a:p>
        </p:txBody>
      </p:sp>
      <p:sp>
        <p:nvSpPr>
          <p:cNvPr id="23" name="Shape 21"/>
          <p:cNvSpPr/>
          <p:nvPr/>
        </p:nvSpPr>
        <p:spPr>
          <a:xfrm>
            <a:off x="9299448" y="2414016"/>
            <a:ext cx="310896" cy="402336"/>
          </a:xfrm>
          <a:prstGeom prst="chevron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692640" y="1874520"/>
            <a:ext cx="1828800" cy="1508760"/>
          </a:xfrm>
          <a:prstGeom prst="roundRect">
            <a:avLst/>
          </a:prstGeom>
          <a:solidFill>
            <a:srgbClr val="DDE9E5"/>
          </a:solidFill>
          <a:ln w="2286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820656" y="2029968"/>
            <a:ext cx="310896" cy="310896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838944" y="2468880"/>
            <a:ext cx="1536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ALLOCATION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9857232" y="2852928"/>
            <a:ext cx="14996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657270"/>
                </a:solidFill>
              </a:rPr>
              <a:t>Who gets what?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1024128" y="3913632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B3A"/>
                </a:solidFill>
              </a:rPr>
              <a:t>Earlier digital inequalities do not disappear. They become inputs into a new layer of inequality organized through prediction and allocation.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7543800" y="4846320"/>
            <a:ext cx="4114800" cy="941832"/>
          </a:xfrm>
          <a:prstGeom prst="roundRect">
            <a:avLst>
              <a:gd name="adj" fmla="val 6818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598664" y="493318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65A45"/>
                </a:solidFill>
              </a:rPr>
              <a:t>REFLECT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580376" y="5184648"/>
            <a:ext cx="377647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What changes when digital systems begin to anticipate future risk, value, compliance, or eligibility?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2, “From Digital Divides to the Allocative Turn”</a:t>
            </a:r>
            <a:endParaRPr lang="en-US" sz="910" dirty="0"/>
          </a:p>
        </p:txBody>
      </p:sp>
      <p:sp>
        <p:nvSpPr>
          <p:cNvPr id="33" name="Text 31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Eubanks (2018); Fourcade (2021)</a:t>
            </a:r>
            <a:endParaRPr lang="en-US" sz="88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CORE FRAMEWORK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AI Inequality Regime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77240" y="123444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73B3A"/>
                </a:solidFill>
              </a:rPr>
              <a:t>AI as a social, institutional, and infrastructural order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77240" y="1965960"/>
            <a:ext cx="50292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1965960"/>
            <a:ext cx="73152" cy="84124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8408" y="2112264"/>
            <a:ext cx="4700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DATA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78408" y="2450592"/>
            <a:ext cx="468172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What becomes visible</a:t>
            </a:r>
            <a:endParaRPr lang="en-US" sz="1290" dirty="0"/>
          </a:p>
        </p:txBody>
      </p:sp>
      <p:sp>
        <p:nvSpPr>
          <p:cNvPr id="9" name="Shape 7"/>
          <p:cNvSpPr/>
          <p:nvPr/>
        </p:nvSpPr>
        <p:spPr>
          <a:xfrm>
            <a:off x="777240" y="3063240"/>
            <a:ext cx="5029200" cy="841248"/>
          </a:xfrm>
          <a:prstGeom prst="roundRect">
            <a:avLst>
              <a:gd name="adj" fmla="val 5435"/>
            </a:avLst>
          </a:prstGeom>
          <a:solidFill>
            <a:srgbClr val="F2EEE5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3063240"/>
            <a:ext cx="73152" cy="841248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8408" y="3209544"/>
            <a:ext cx="4700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ALGORITHMS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78408" y="3547872"/>
            <a:ext cx="468172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How visibility is interpreted</a:t>
            </a:r>
            <a:endParaRPr lang="en-US" sz="1290" dirty="0"/>
          </a:p>
        </p:txBody>
      </p:sp>
      <p:sp>
        <p:nvSpPr>
          <p:cNvPr id="13" name="Shape 11"/>
          <p:cNvSpPr/>
          <p:nvPr/>
        </p:nvSpPr>
        <p:spPr>
          <a:xfrm>
            <a:off x="777240" y="4160520"/>
            <a:ext cx="50292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77240" y="4160520"/>
            <a:ext cx="73152" cy="84124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78408" y="4306824"/>
            <a:ext cx="4700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GOVERNANCE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78408" y="4645152"/>
            <a:ext cx="4681728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Whose rules become authoritative</a:t>
            </a:r>
            <a:endParaRPr lang="en-US" sz="1290" dirty="0"/>
          </a:p>
        </p:txBody>
      </p:sp>
      <p:sp>
        <p:nvSpPr>
          <p:cNvPr id="17" name="Shape 15"/>
          <p:cNvSpPr/>
          <p:nvPr/>
        </p:nvSpPr>
        <p:spPr>
          <a:xfrm>
            <a:off x="6446520" y="1417320"/>
            <a:ext cx="4709160" cy="3474720"/>
          </a:xfrm>
          <a:prstGeom prst="round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812280" y="17830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The regime organizes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903720" y="233172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949440" y="245973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visibility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778240" y="233172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823960" y="245973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value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03720" y="297180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949440" y="309981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voice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778240" y="297180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823960" y="309981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opportunities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903720" y="361188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949440" y="373989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resources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778240" y="3611880"/>
            <a:ext cx="1600200" cy="457200"/>
          </a:xfrm>
          <a:prstGeom prst="roundRect">
            <a:avLst/>
          </a:prstGeom>
          <a:solidFill>
            <a:srgbClr val="F7FBFA">
              <a:alpha val="95000"/>
            </a:srgbClr>
          </a:solidFill>
          <a:ln w="12700">
            <a:solidFill>
              <a:srgbClr val="CFE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823960" y="373989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B3A"/>
                </a:solidFill>
              </a:rPr>
              <a:t>risk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7452360" y="5074920"/>
            <a:ext cx="3749040" cy="749808"/>
          </a:xfrm>
          <a:prstGeom prst="roundRect">
            <a:avLst>
              <a:gd name="adj" fmla="val 7317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598664" y="518464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598664" y="5358384"/>
            <a:ext cx="345643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What makes an unequal pattern durable enough to call it a regime?</a:t>
            </a:r>
            <a:endParaRPr lang="en-US" sz="1240" dirty="0"/>
          </a:p>
        </p:txBody>
      </p:sp>
      <p:sp>
        <p:nvSpPr>
          <p:cNvPr id="34" name="Text 32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Introduction; Chs. 1-3</a:t>
            </a:r>
            <a:endParaRPr lang="en-US" sz="910" dirty="0"/>
          </a:p>
        </p:txBody>
      </p:sp>
      <p:sp>
        <p:nvSpPr>
          <p:cNvPr id="35" name="Text 33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Acker (2006); Joyce &amp; Cruz (2024)</a:t>
            </a:r>
            <a:endParaRPr lang="en-US" sz="88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THREE PROPERTIES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call it a “regime”?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49808" y="1600200"/>
            <a:ext cx="3337560" cy="27432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057400" y="1874520"/>
            <a:ext cx="731520" cy="731520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24128" y="27432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3A"/>
                </a:solidFill>
              </a:rPr>
              <a:t>DURABILITY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9848" y="3200400"/>
            <a:ext cx="2697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111"/>
                </a:solidFill>
              </a:rPr>
              <a:t>Inequality persists across systems, domains, and time.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535424" y="1600200"/>
            <a:ext cx="3337560" cy="2743200"/>
          </a:xfrm>
          <a:prstGeom prst="roundRect">
            <a:avLst/>
          </a:prstGeom>
          <a:solidFill>
            <a:srgbClr val="EFEAE0"/>
          </a:solidFill>
          <a:ln w="1778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843016" y="1874520"/>
            <a:ext cx="731520" cy="731520"/>
          </a:xfrm>
          <a:prstGeom prst="ellipse">
            <a:avLst/>
          </a:prstGeom>
          <a:solidFill>
            <a:srgbClr val="B65A4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809744" y="27432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3A"/>
                </a:solidFill>
              </a:rPr>
              <a:t>GOVERNING LOGIC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55464" y="3200400"/>
            <a:ext cx="2697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111"/>
                </a:solidFill>
              </a:rPr>
              <a:t>Defaults, incentives, classifications, and exclusions shape what becomes actionable.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321040" y="1600200"/>
            <a:ext cx="3337560" cy="27432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28632" y="1874520"/>
            <a:ext cx="731520" cy="731520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95360" y="27432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B3A"/>
                </a:solidFill>
              </a:rPr>
              <a:t>NORMALIZING FORCE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41080" y="3200400"/>
            <a:ext cx="2697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111"/>
                </a:solidFill>
              </a:rPr>
              <a:t>Hierarchies can appear as optimization, efficiency, or personalization rather than political choice.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960120" y="4828032"/>
            <a:ext cx="10287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B3A"/>
                </a:solidFill>
              </a:rPr>
              <a:t>The key question is not only whether AI produces unequal outcomes, but how inequality becomes embedded, routinized, and difficult to contest.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1</a:t>
            </a:r>
            <a:endParaRPr lang="en-US" sz="910" dirty="0"/>
          </a:p>
        </p:txBody>
      </p:sp>
      <p:sp>
        <p:nvSpPr>
          <p:cNvPr id="18" name="Text 16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Benjamin (2019); Zajko (2023)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DATA • ALGORITHM • GOVERNANCE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Three fractures structure AI inequality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914400" y="1965960"/>
            <a:ext cx="1828800" cy="1828800"/>
          </a:xfrm>
          <a:prstGeom prst="ellipse">
            <a:avLst/>
          </a:prstGeom>
          <a:solidFill>
            <a:srgbClr val="087F7D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87552" y="2532888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DATA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87552" y="2971800"/>
            <a:ext cx="1682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FFFFFF"/>
                </a:solidFill>
              </a:rPr>
              <a:t>visibility</a:t>
            </a:r>
            <a:endParaRPr lang="en-US" sz="920" dirty="0"/>
          </a:p>
        </p:txBody>
      </p:sp>
      <p:sp>
        <p:nvSpPr>
          <p:cNvPr id="7" name="Shape 5"/>
          <p:cNvSpPr/>
          <p:nvPr/>
        </p:nvSpPr>
        <p:spPr>
          <a:xfrm>
            <a:off x="5166360" y="1965960"/>
            <a:ext cx="1828800" cy="1828800"/>
          </a:xfrm>
          <a:prstGeom prst="ellipse">
            <a:avLst/>
          </a:prstGeom>
          <a:solidFill>
            <a:srgbClr val="B65A45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239512" y="2532888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ALGORITHM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239512" y="2971800"/>
            <a:ext cx="1682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FFFFFF"/>
                </a:solidFill>
              </a:rPr>
              <a:t>interpretation</a:t>
            </a:r>
            <a:endParaRPr lang="en-US" sz="920" dirty="0"/>
          </a:p>
        </p:txBody>
      </p:sp>
      <p:sp>
        <p:nvSpPr>
          <p:cNvPr id="10" name="Shape 8"/>
          <p:cNvSpPr/>
          <p:nvPr/>
        </p:nvSpPr>
        <p:spPr>
          <a:xfrm>
            <a:off x="9372600" y="1965960"/>
            <a:ext cx="1828800" cy="1828800"/>
          </a:xfrm>
          <a:prstGeom prst="ellipse">
            <a:avLst/>
          </a:prstGeom>
          <a:solidFill>
            <a:srgbClr val="447A8B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445752" y="2532888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GOVERNANCE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9445752" y="2971800"/>
            <a:ext cx="1682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FFFFFF"/>
                </a:solidFill>
              </a:rPr>
              <a:t>authority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2944368" y="2542032"/>
            <a:ext cx="1097280" cy="457200"/>
          </a:xfrm>
          <a:prstGeom prst="chevron">
            <a:avLst/>
          </a:prstGeom>
          <a:solidFill>
            <a:srgbClr val="B9C9C5"/>
          </a:solidFill>
          <a:ln w="12700">
            <a:solidFill>
              <a:srgbClr val="B9C9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05472" y="2542032"/>
            <a:ext cx="1097280" cy="457200"/>
          </a:xfrm>
          <a:prstGeom prst="chevron">
            <a:avLst/>
          </a:prstGeom>
          <a:solidFill>
            <a:srgbClr val="B9C9C5"/>
          </a:solidFill>
          <a:ln w="12700">
            <a:solidFill>
              <a:srgbClr val="B9C9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4160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dirty="0">
                <a:solidFill>
                  <a:srgbClr val="173B3A"/>
                </a:solidFill>
              </a:rPr>
              <a:t>Who appears - and under what terms?</a:t>
            </a:r>
            <a:endParaRPr lang="en-US" sz="1360" dirty="0"/>
          </a:p>
        </p:txBody>
      </p:sp>
      <p:sp>
        <p:nvSpPr>
          <p:cNvPr id="16" name="Text 14"/>
          <p:cNvSpPr/>
          <p:nvPr/>
        </p:nvSpPr>
        <p:spPr>
          <a:xfrm>
            <a:off x="4800600" y="41605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dirty="0">
                <a:solidFill>
                  <a:srgbClr val="173B3A"/>
                </a:solidFill>
              </a:rPr>
              <a:t>Who can turn data into categories and decisions?</a:t>
            </a:r>
            <a:endParaRPr lang="en-US" sz="1360" dirty="0"/>
          </a:p>
        </p:txBody>
      </p:sp>
      <p:sp>
        <p:nvSpPr>
          <p:cNvPr id="17" name="Text 15"/>
          <p:cNvSpPr/>
          <p:nvPr/>
        </p:nvSpPr>
        <p:spPr>
          <a:xfrm>
            <a:off x="8915400" y="41605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dirty="0">
                <a:solidFill>
                  <a:srgbClr val="173B3A"/>
                </a:solidFill>
              </a:rPr>
              <a:t>Who sets purposes, rules, accountability, and redress?</a:t>
            </a:r>
            <a:endParaRPr lang="en-US" sz="1360" dirty="0"/>
          </a:p>
        </p:txBody>
      </p:sp>
      <p:sp>
        <p:nvSpPr>
          <p:cNvPr id="18" name="Shape 16"/>
          <p:cNvSpPr/>
          <p:nvPr/>
        </p:nvSpPr>
        <p:spPr>
          <a:xfrm>
            <a:off x="7498080" y="5029200"/>
            <a:ext cx="3886200" cy="768096"/>
          </a:xfrm>
          <a:prstGeom prst="roundRect">
            <a:avLst>
              <a:gd name="adj" fmla="val 7143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644384" y="513892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644384" y="5312664"/>
            <a:ext cx="3593592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The fractures are interdependent. Fixing one does not automatically transform the others.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3</a:t>
            </a:r>
            <a:endParaRPr lang="en-US" sz="910" dirty="0"/>
          </a:p>
        </p:txBody>
      </p:sp>
      <p:sp>
        <p:nvSpPr>
          <p:cNvPr id="22" name="Text 20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Birhane (2021); Crawford (2021); Milan &amp; Treré (2019)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VISIBILITY, VALUE, AND REPRESENTATION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Data Divide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28016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73B3A"/>
                </a:solidFill>
              </a:rPr>
              <a:t>Data are made, not simply found.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49808" y="1901952"/>
            <a:ext cx="589788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9808" y="1901952"/>
            <a:ext cx="73152" cy="65836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50976" y="2048256"/>
            <a:ext cx="5568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INVISIBILITY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50976" y="2386584"/>
            <a:ext cx="5550408" cy="54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is absent from beneficial datasets?</a:t>
            </a:r>
            <a:endParaRPr lang="en-US" sz="1290" dirty="0"/>
          </a:p>
        </p:txBody>
      </p:sp>
      <p:sp>
        <p:nvSpPr>
          <p:cNvPr id="9" name="Shape 7"/>
          <p:cNvSpPr/>
          <p:nvPr/>
        </p:nvSpPr>
        <p:spPr>
          <a:xfrm>
            <a:off x="749808" y="2743200"/>
            <a:ext cx="5897880" cy="658368"/>
          </a:xfrm>
          <a:prstGeom prst="roundRect">
            <a:avLst>
              <a:gd name="adj" fmla="val 6944"/>
            </a:avLst>
          </a:prstGeom>
          <a:solidFill>
            <a:srgbClr val="F5F0E8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49808" y="2743200"/>
            <a:ext cx="73152" cy="65836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50976" y="2889504"/>
            <a:ext cx="5568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MISREPRESENTATION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50976" y="3227832"/>
            <a:ext cx="5550408" cy="54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Whose lives are forced into categories that do not fit?</a:t>
            </a:r>
            <a:endParaRPr lang="en-US" sz="1290" dirty="0"/>
          </a:p>
        </p:txBody>
      </p:sp>
      <p:sp>
        <p:nvSpPr>
          <p:cNvPr id="13" name="Shape 11"/>
          <p:cNvSpPr/>
          <p:nvPr/>
        </p:nvSpPr>
        <p:spPr>
          <a:xfrm>
            <a:off x="749808" y="3584448"/>
            <a:ext cx="589788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49808" y="3584448"/>
            <a:ext cx="73152" cy="658368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50976" y="3730752"/>
            <a:ext cx="5568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HYPER-VISIBILITY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50976" y="4069080"/>
            <a:ext cx="5550408" cy="54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is overrepresented in punitive or surveillance datasets?</a:t>
            </a:r>
            <a:endParaRPr lang="en-US" sz="1290" dirty="0"/>
          </a:p>
        </p:txBody>
      </p:sp>
      <p:sp>
        <p:nvSpPr>
          <p:cNvPr id="17" name="Shape 15"/>
          <p:cNvSpPr/>
          <p:nvPr/>
        </p:nvSpPr>
        <p:spPr>
          <a:xfrm>
            <a:off x="749808" y="4425696"/>
            <a:ext cx="5897880" cy="658368"/>
          </a:xfrm>
          <a:prstGeom prst="roundRect">
            <a:avLst>
              <a:gd name="adj" fmla="val 6944"/>
            </a:avLst>
          </a:prstGeom>
          <a:solidFill>
            <a:srgbClr val="F5F0E8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49808" y="4425696"/>
            <a:ext cx="73152" cy="658368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50976" y="4572000"/>
            <a:ext cx="5568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EXTRACTION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50976" y="4910328"/>
            <a:ext cx="5550408" cy="54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generates predictive value without control or return?</a:t>
            </a:r>
            <a:endParaRPr lang="en-US" sz="1290" dirty="0"/>
          </a:p>
        </p:txBody>
      </p:sp>
      <p:sp>
        <p:nvSpPr>
          <p:cNvPr id="21" name="Shape 19"/>
          <p:cNvSpPr/>
          <p:nvPr/>
        </p:nvSpPr>
        <p:spPr>
          <a:xfrm>
            <a:off x="7315200" y="1508760"/>
            <a:ext cx="4023360" cy="3337560"/>
          </a:xfrm>
          <a:prstGeom prst="roundRect">
            <a:avLst/>
          </a:prstGeom>
          <a:solidFill>
            <a:srgbClr val="173B3A"/>
          </a:solidFill>
          <a:ln w="12700">
            <a:solidFill>
              <a:srgbClr val="173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26680" y="2029968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</a:rPr>
              <a:t>DATA DIVIDE ≠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</a:rPr>
              <a:t>“not enough data”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7818120" y="3310128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DCEBE8"/>
                </a:solidFill>
              </a:rPr>
              <a:t>It is a question of who becomes machine-legible, in what categories, and for whose benefit.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498080" y="5029200"/>
            <a:ext cx="3840480" cy="777240"/>
          </a:xfrm>
          <a:prstGeom prst="roundRect">
            <a:avLst>
              <a:gd name="adj" fmla="val 7059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644384" y="513892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644384" y="5312664"/>
            <a:ext cx="354787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Can “more data” solve inequality if the categories and purposes remain unchanged?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3, § Data Divide</a:t>
            </a:r>
            <a:endParaRPr lang="en-US" sz="910" dirty="0"/>
          </a:p>
        </p:txBody>
      </p:sp>
      <p:sp>
        <p:nvSpPr>
          <p:cNvPr id="28" name="Text 26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Benjamin (2019); Couldry &amp; Mejías (2019); Eubanks (2018)</a:t>
            </a:r>
            <a:endParaRPr lang="en-US" sz="88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INTERPRETIVE POWER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Algorithmic Divide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243584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73B3A"/>
                </a:solidFill>
              </a:rPr>
              <a:t>Who has the power to turn data into decisions?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77240" y="1874520"/>
            <a:ext cx="4297680" cy="2880360"/>
          </a:xfrm>
          <a:prstGeom prst="roundRect">
            <a:avLst/>
          </a:prstGeom>
          <a:solidFill>
            <a:srgbClr val="E4F1EF"/>
          </a:solidFill>
          <a:ln w="12700">
            <a:solidFill>
              <a:srgbClr val="BCD7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51560" y="217627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87F7D"/>
                </a:solidFill>
              </a:rPr>
              <a:t>Those who interpret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70432" y="267004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design models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70432" y="302666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set parameters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70432" y="33832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choose labels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70432" y="3739896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define optimization goals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70432" y="4096512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audit / contest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104888" y="1874520"/>
            <a:ext cx="4297680" cy="2880360"/>
          </a:xfrm>
          <a:prstGeom prst="roundRect">
            <a:avLst/>
          </a:prstGeom>
          <a:solidFill>
            <a:srgbClr val="F4EBE5"/>
          </a:solidFill>
          <a:ln w="12700">
            <a:solidFill>
              <a:srgbClr val="D8B9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60920" y="2176272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65A45"/>
                </a:solidFill>
              </a:rPr>
              <a:t>Those who are interpreted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543800" y="267004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receive scores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543800" y="302666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face rankings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543800" y="33832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experience filters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543800" y="3739896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bear errors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543800" y="4096512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B3A"/>
                </a:solidFill>
              </a:rPr>
              <a:t>• rarely inspect the system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40680" y="2852928"/>
            <a:ext cx="1243584" cy="804672"/>
          </a:xfrm>
          <a:prstGeom prst="chevron">
            <a:avLst/>
          </a:prstGeom>
          <a:solidFill>
            <a:srgbClr val="657270"/>
          </a:solidFill>
          <a:ln w="12700">
            <a:solidFill>
              <a:srgbClr val="6572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212080" y="3803904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57270"/>
                </a:solidFill>
              </a:rPr>
              <a:t>SENSE-MAKING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657270"/>
                </a:solidFill>
              </a:rPr>
              <a:t>POWER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406640" y="5074920"/>
            <a:ext cx="3886200" cy="749808"/>
          </a:xfrm>
          <a:prstGeom prst="roundRect">
            <a:avLst>
              <a:gd name="adj" fmla="val 7317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552944" y="518464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552944" y="5358384"/>
            <a:ext cx="359359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Explainability matters - but who gets to define what counts as a good explanation?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3, § Algorithmic Divide</a:t>
            </a:r>
            <a:endParaRPr lang="en-US" sz="910" dirty="0"/>
          </a:p>
        </p:txBody>
      </p:sp>
      <p:sp>
        <p:nvSpPr>
          <p:cNvPr id="25" name="Text 23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Pasquale (2015); Ananny &amp; Crawford (2018)</a:t>
            </a:r>
            <a:endParaRPr lang="en-US" sz="88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RULE-MAKING AND RESPONSIBILITY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Governance Divide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49808" y="1444752"/>
            <a:ext cx="6035040" cy="768096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49808" y="1444752"/>
            <a:ext cx="73152" cy="768096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50976" y="1591056"/>
            <a:ext cx="5705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PURPOSE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50976" y="1929384"/>
            <a:ext cx="5687568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decides what the system is for?</a:t>
            </a:r>
            <a:endParaRPr lang="en-US" sz="1290" dirty="0"/>
          </a:p>
        </p:txBody>
      </p:sp>
      <p:sp>
        <p:nvSpPr>
          <p:cNvPr id="8" name="Shape 6"/>
          <p:cNvSpPr/>
          <p:nvPr/>
        </p:nvSpPr>
        <p:spPr>
          <a:xfrm>
            <a:off x="749808" y="2432304"/>
            <a:ext cx="6035040" cy="768096"/>
          </a:xfrm>
          <a:prstGeom prst="roundRect">
            <a:avLst>
              <a:gd name="adj" fmla="val 5952"/>
            </a:avLst>
          </a:prstGeom>
          <a:solidFill>
            <a:srgbClr val="F5F0E8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49808" y="2432304"/>
            <a:ext cx="73152" cy="768096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50976" y="2578608"/>
            <a:ext cx="5705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RULES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50976" y="2916936"/>
            <a:ext cx="5687568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sets thresholds, standards, and acceptable risks?</a:t>
            </a:r>
            <a:endParaRPr lang="en-US" sz="1290" dirty="0"/>
          </a:p>
        </p:txBody>
      </p:sp>
      <p:sp>
        <p:nvSpPr>
          <p:cNvPr id="12" name="Shape 10"/>
          <p:cNvSpPr/>
          <p:nvPr/>
        </p:nvSpPr>
        <p:spPr>
          <a:xfrm>
            <a:off x="749808" y="3419856"/>
            <a:ext cx="6035040" cy="768096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49808" y="3419856"/>
            <a:ext cx="73152" cy="768096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50976" y="3566160"/>
            <a:ext cx="5705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ACCOUNTABILITY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50976" y="3904488"/>
            <a:ext cx="5687568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is responsible when harms emerge?</a:t>
            </a:r>
            <a:endParaRPr lang="en-US" sz="1290" dirty="0"/>
          </a:p>
        </p:txBody>
      </p:sp>
      <p:sp>
        <p:nvSpPr>
          <p:cNvPr id="16" name="Shape 14"/>
          <p:cNvSpPr/>
          <p:nvPr/>
        </p:nvSpPr>
        <p:spPr>
          <a:xfrm>
            <a:off x="749808" y="4407408"/>
            <a:ext cx="6035040" cy="768096"/>
          </a:xfrm>
          <a:prstGeom prst="roundRect">
            <a:avLst>
              <a:gd name="adj" fmla="val 5952"/>
            </a:avLst>
          </a:prstGeom>
          <a:solidFill>
            <a:srgbClr val="F5F0E8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4407408"/>
            <a:ext cx="73152" cy="768096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50976" y="4553712"/>
            <a:ext cx="5705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CONTESTATION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50976" y="4892040"/>
            <a:ext cx="5687568" cy="164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can challenge or reverse a decision?</a:t>
            </a:r>
            <a:endParaRPr lang="en-US" sz="1290" dirty="0"/>
          </a:p>
        </p:txBody>
      </p:sp>
      <p:sp>
        <p:nvSpPr>
          <p:cNvPr id="20" name="Shape 18"/>
          <p:cNvSpPr/>
          <p:nvPr/>
        </p:nvSpPr>
        <p:spPr>
          <a:xfrm>
            <a:off x="7315200" y="1645920"/>
            <a:ext cx="3977640" cy="3337560"/>
          </a:xfrm>
          <a:prstGeom prst="roundRect">
            <a:avLst/>
          </a:prstGeom>
          <a:solidFill>
            <a:srgbClr val="447A8B"/>
          </a:solidFill>
          <a:ln w="12700">
            <a:solidFill>
              <a:srgbClr val="447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726680" y="2148840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Private systems can exercise public power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754112" y="3063240"/>
            <a:ext cx="309067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E8F0F2"/>
                </a:solidFill>
              </a:rPr>
              <a:t>Vendors, agencies, platforms, regulators, and standards bodies can share authority so diffusely that responsibility becomes difficult to locate.</a:t>
            </a:r>
            <a:endParaRPr lang="en-US" sz="1520" dirty="0"/>
          </a:p>
        </p:txBody>
      </p:sp>
      <p:sp>
        <p:nvSpPr>
          <p:cNvPr id="23" name="Shape 21"/>
          <p:cNvSpPr/>
          <p:nvPr/>
        </p:nvSpPr>
        <p:spPr>
          <a:xfrm>
            <a:off x="7452360" y="5102352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598664" y="5212080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598664" y="5385816"/>
            <a:ext cx="3547872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Who governs when authority is distributed across code, vendors, agencies, and standards?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3, § Governance Divide</a:t>
            </a:r>
            <a:endParaRPr lang="en-US" sz="910" dirty="0"/>
          </a:p>
        </p:txBody>
      </p:sp>
      <p:sp>
        <p:nvSpPr>
          <p:cNvPr id="27" name="Text 25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Cohen (2019); Dencik &amp; Kaun (2023)</a:t>
            </a:r>
            <a:endParaRPr lang="en-US" sz="88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FROM PARTICIPATION TO PREDICTION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Allocative Turn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08" y="12801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B3A"/>
                </a:solidFill>
              </a:rPr>
              <a:t>Prediction becomes a political act when institutions act on it.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1920240" cy="1325880"/>
          </a:xfrm>
          <a:prstGeom prst="roundRect">
            <a:avLst/>
          </a:prstGeom>
          <a:solidFill>
            <a:srgbClr val="E6F0EE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67512" y="2441448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DATA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67512" y="2852928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657270"/>
                </a:solidFill>
              </a:rPr>
              <a:t>history</a:t>
            </a:r>
            <a:endParaRPr lang="en-US" sz="1170" dirty="0"/>
          </a:p>
        </p:txBody>
      </p:sp>
      <p:sp>
        <p:nvSpPr>
          <p:cNvPr id="8" name="Shape 6"/>
          <p:cNvSpPr/>
          <p:nvPr/>
        </p:nvSpPr>
        <p:spPr>
          <a:xfrm>
            <a:off x="2459736" y="2596896"/>
            <a:ext cx="292608" cy="411480"/>
          </a:xfrm>
          <a:prstGeom prst="chevron">
            <a:avLst/>
          </a:prstGeom>
          <a:solidFill>
            <a:srgbClr val="ADBDB9"/>
          </a:solidFill>
          <a:ln w="12700">
            <a:solidFill>
              <a:srgbClr val="ADBD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825496" y="2148840"/>
            <a:ext cx="1920240" cy="1325880"/>
          </a:xfrm>
          <a:prstGeom prst="roundRect">
            <a:avLst/>
          </a:prstGeom>
          <a:solidFill>
            <a:srgbClr val="E6F0EE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990088" y="2441448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PREDICT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2990088" y="2852928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657270"/>
                </a:solidFill>
              </a:rPr>
              <a:t>future risk / value</a:t>
            </a:r>
            <a:endParaRPr lang="en-US" sz="1170" dirty="0"/>
          </a:p>
        </p:txBody>
      </p:sp>
      <p:sp>
        <p:nvSpPr>
          <p:cNvPr id="12" name="Shape 10"/>
          <p:cNvSpPr/>
          <p:nvPr/>
        </p:nvSpPr>
        <p:spPr>
          <a:xfrm>
            <a:off x="4782312" y="2596896"/>
            <a:ext cx="292608" cy="411480"/>
          </a:xfrm>
          <a:prstGeom prst="chevron">
            <a:avLst/>
          </a:prstGeom>
          <a:solidFill>
            <a:srgbClr val="ADBDB9"/>
          </a:solidFill>
          <a:ln w="12700">
            <a:solidFill>
              <a:srgbClr val="ADBD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148072" y="2148840"/>
            <a:ext cx="1920240" cy="1325880"/>
          </a:xfrm>
          <a:prstGeom prst="roundRect">
            <a:avLst/>
          </a:prstGeom>
          <a:solidFill>
            <a:srgbClr val="E6F0EE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312664" y="2441448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CLASSIFY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312664" y="2852928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657270"/>
                </a:solidFill>
              </a:rPr>
              <a:t>score / rank / category</a:t>
            </a:r>
            <a:endParaRPr lang="en-US" sz="1170" dirty="0"/>
          </a:p>
        </p:txBody>
      </p:sp>
      <p:sp>
        <p:nvSpPr>
          <p:cNvPr id="16" name="Shape 14"/>
          <p:cNvSpPr/>
          <p:nvPr/>
        </p:nvSpPr>
        <p:spPr>
          <a:xfrm>
            <a:off x="7104888" y="2596896"/>
            <a:ext cx="292608" cy="411480"/>
          </a:xfrm>
          <a:prstGeom prst="chevron">
            <a:avLst/>
          </a:prstGeom>
          <a:solidFill>
            <a:srgbClr val="ADBDB9"/>
          </a:solidFill>
          <a:ln w="12700">
            <a:solidFill>
              <a:srgbClr val="ADBD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70648" y="2148840"/>
            <a:ext cx="1920240" cy="1325880"/>
          </a:xfrm>
          <a:prstGeom prst="roundRect">
            <a:avLst/>
          </a:prstGeom>
          <a:solidFill>
            <a:srgbClr val="E5EBF2"/>
          </a:solidFill>
          <a:ln w="17780">
            <a:solidFill>
              <a:srgbClr val="447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635240" y="2441448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INSTITUTION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635240" y="2852928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657270"/>
                </a:solidFill>
              </a:rPr>
              <a:t>decision</a:t>
            </a:r>
            <a:endParaRPr lang="en-US" sz="1170" dirty="0"/>
          </a:p>
        </p:txBody>
      </p:sp>
      <p:sp>
        <p:nvSpPr>
          <p:cNvPr id="20" name="Shape 18"/>
          <p:cNvSpPr/>
          <p:nvPr/>
        </p:nvSpPr>
        <p:spPr>
          <a:xfrm>
            <a:off x="9427464" y="2596896"/>
            <a:ext cx="292608" cy="411480"/>
          </a:xfrm>
          <a:prstGeom prst="chevron">
            <a:avLst/>
          </a:prstGeom>
          <a:solidFill>
            <a:srgbClr val="ADBDB9"/>
          </a:solidFill>
          <a:ln w="12700">
            <a:solidFill>
              <a:srgbClr val="ADBD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793224" y="2148840"/>
            <a:ext cx="1920240" cy="1325880"/>
          </a:xfrm>
          <a:prstGeom prst="roundRect">
            <a:avLst/>
          </a:prstGeom>
          <a:solidFill>
            <a:srgbClr val="F2E3DB"/>
          </a:solidFill>
          <a:ln w="1778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957816" y="2441448"/>
            <a:ext cx="1591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B3A"/>
                </a:solidFill>
              </a:rPr>
              <a:t>ALLOCATE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957816" y="2852928"/>
            <a:ext cx="1591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657270"/>
                </a:solidFill>
              </a:rPr>
              <a:t>opportunity / burden</a:t>
            </a:r>
            <a:endParaRPr lang="en-US" sz="1170" dirty="0"/>
          </a:p>
        </p:txBody>
      </p:sp>
      <p:sp>
        <p:nvSpPr>
          <p:cNvPr id="24" name="Text 22"/>
          <p:cNvSpPr/>
          <p:nvPr/>
        </p:nvSpPr>
        <p:spPr>
          <a:xfrm>
            <a:off x="1005840" y="40690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173B3A"/>
                </a:solidFill>
              </a:rPr>
              <a:t>The shift is from systems that mediate social participation to infrastructures that organize life through probabilistic expectations of future behavior.</a:t>
            </a:r>
            <a:endParaRPr lang="en-US" sz="1750" dirty="0"/>
          </a:p>
        </p:txBody>
      </p:sp>
      <p:sp>
        <p:nvSpPr>
          <p:cNvPr id="25" name="Shape 23"/>
          <p:cNvSpPr/>
          <p:nvPr/>
        </p:nvSpPr>
        <p:spPr>
          <a:xfrm>
            <a:off x="7543800" y="5074920"/>
            <a:ext cx="3703320" cy="749808"/>
          </a:xfrm>
          <a:prstGeom prst="roundRect">
            <a:avLst>
              <a:gd name="adj" fmla="val 7317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690104" y="518464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690104" y="5358384"/>
            <a:ext cx="341071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At what point does a prediction become an allocation of life chances?</a:t>
            </a:r>
            <a:endParaRPr lang="en-US" sz="1240" dirty="0"/>
          </a:p>
        </p:txBody>
      </p:sp>
      <p:sp>
        <p:nvSpPr>
          <p:cNvPr id="28" name="Text 26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2</a:t>
            </a:r>
            <a:endParaRPr lang="en-US" sz="910" dirty="0"/>
          </a:p>
        </p:txBody>
      </p:sp>
      <p:sp>
        <p:nvSpPr>
          <p:cNvPr id="29" name="Text 27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Eubanks (2018); Fourcade (2021)</a:t>
            </a:r>
            <a:endParaRPr lang="en-US" sz="88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RECURSIVE INEQUALITY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AI Stratification Spiral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709160" y="1325880"/>
            <a:ext cx="1508760" cy="1508760"/>
          </a:xfrm>
          <a:prstGeom prst="ellipse">
            <a:avLst/>
          </a:prstGeom>
          <a:solidFill>
            <a:srgbClr val="173B3A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782312" y="1793596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UNEQUAL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CONDITIONS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092440" y="2057400"/>
            <a:ext cx="1508760" cy="1508760"/>
          </a:xfrm>
          <a:prstGeom prst="ellipse">
            <a:avLst/>
          </a:prstGeom>
          <a:solidFill>
            <a:srgbClr val="087F7D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165592" y="2525116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DATA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315200" y="4224528"/>
            <a:ext cx="1508760" cy="1508760"/>
          </a:xfrm>
          <a:prstGeom prst="ellipse">
            <a:avLst/>
          </a:prstGeom>
          <a:solidFill>
            <a:srgbClr val="B65A45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88352" y="4692244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CLASSIFICATION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611880" y="4224528"/>
            <a:ext cx="1508760" cy="1508760"/>
          </a:xfrm>
          <a:prstGeom prst="ellipse">
            <a:avLst/>
          </a:prstGeom>
          <a:solidFill>
            <a:srgbClr val="447A8B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85032" y="4692244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INSTITUTIONAL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DECISION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2423160" y="2057400"/>
            <a:ext cx="1508760" cy="1508760"/>
          </a:xfrm>
          <a:prstGeom prst="ellipse">
            <a:avLst/>
          </a:prstGeom>
          <a:solidFill>
            <a:srgbClr val="6A7C7A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496312" y="2525116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NEW OUTCOMES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+ DATA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519672" y="1792224"/>
            <a:ext cx="1115568" cy="384048"/>
          </a:xfrm>
          <a:prstGeom prst="chevron">
            <a:avLst/>
          </a:prstGeom>
          <a:solidFill>
            <a:srgbClr val="A7B8B4"/>
          </a:solidFill>
          <a:ln w="12700">
            <a:solidFill>
              <a:srgbClr val="A7B8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 rot="5400000">
            <a:off x="8275320" y="3520440"/>
            <a:ext cx="384048" cy="914400"/>
          </a:xfrm>
          <a:prstGeom prst="chevron">
            <a:avLst/>
          </a:prstGeom>
          <a:solidFill>
            <a:srgbClr val="A7B8B4"/>
          </a:solidFill>
          <a:ln w="12700">
            <a:solidFill>
              <a:srgbClr val="A7B8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 rot="10800000">
            <a:off x="5870448" y="4617720"/>
            <a:ext cx="1143000" cy="384048"/>
          </a:xfrm>
          <a:prstGeom prst="chevron">
            <a:avLst/>
          </a:prstGeom>
          <a:solidFill>
            <a:srgbClr val="A7B8B4"/>
          </a:solidFill>
          <a:ln w="12700">
            <a:solidFill>
              <a:srgbClr val="A7B8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 rot="16200000">
            <a:off x="2834640" y="3502152"/>
            <a:ext cx="384048" cy="914400"/>
          </a:xfrm>
          <a:prstGeom prst="chevron">
            <a:avLst/>
          </a:prstGeom>
          <a:solidFill>
            <a:srgbClr val="A7B8B4"/>
          </a:solidFill>
          <a:ln w="12700">
            <a:solidFill>
              <a:srgbClr val="A7B8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886200" y="1755648"/>
            <a:ext cx="841248" cy="365760"/>
          </a:xfrm>
          <a:prstGeom prst="chevron">
            <a:avLst/>
          </a:prstGeom>
          <a:solidFill>
            <a:srgbClr val="A7B8B4"/>
          </a:solidFill>
          <a:ln w="12700">
            <a:solidFill>
              <a:srgbClr val="A7B8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5626135"/>
            <a:ext cx="6858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Historically contingent inequality can become statistically “common sense” when outputs generate the data used for future prediction.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269328" y="606296"/>
            <a:ext cx="3657600" cy="713232"/>
          </a:xfrm>
          <a:prstGeom prst="roundRect">
            <a:avLst>
              <a:gd name="adj" fmla="val 7692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438492" y="670304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438492" y="844040"/>
            <a:ext cx="336499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Where could the spiral be interrupted - and which interventions leave the larger loop intact?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33400" y="6123373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Chs. 1 &amp; 3</a:t>
            </a:r>
            <a:endParaRPr lang="en-US" sz="910" dirty="0"/>
          </a:p>
        </p:txBody>
      </p:sp>
      <p:sp>
        <p:nvSpPr>
          <p:cNvPr id="24" name="Text 22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Bowker &amp; Star (1999); Fourcade &amp; Healy (2017)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10-15 MINUTES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Class activity: map an AI allocation system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31520" y="123444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73B3A"/>
                </a:solidFill>
              </a:rPr>
              <a:t>Choose one domain: hiring • welfare • education • health • credit • migration • policing • public services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3364992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020824"/>
            <a:ext cx="384048" cy="384048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16736" y="20299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DATA</a:t>
            </a:r>
            <a:endParaRPr lang="en-US" sz="1380" dirty="0"/>
          </a:p>
        </p:txBody>
      </p:sp>
      <p:sp>
        <p:nvSpPr>
          <p:cNvPr id="8" name="Text 6"/>
          <p:cNvSpPr/>
          <p:nvPr/>
        </p:nvSpPr>
        <p:spPr>
          <a:xfrm>
            <a:off x="877824" y="24963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What data are collected? Whose histories?</a:t>
            </a:r>
            <a:endParaRPr lang="en-US" sz="1190" dirty="0"/>
          </a:p>
        </p:txBody>
      </p:sp>
      <p:sp>
        <p:nvSpPr>
          <p:cNvPr id="9" name="Shape 7"/>
          <p:cNvSpPr/>
          <p:nvPr/>
        </p:nvSpPr>
        <p:spPr>
          <a:xfrm>
            <a:off x="4480560" y="1874520"/>
            <a:ext cx="3364992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45152" y="2020824"/>
            <a:ext cx="384048" cy="384048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38928" y="20299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PREDICTION</a:t>
            </a:r>
            <a:endParaRPr lang="en-US" sz="1380" dirty="0"/>
          </a:p>
        </p:txBody>
      </p:sp>
      <p:sp>
        <p:nvSpPr>
          <p:cNvPr id="12" name="Text 10"/>
          <p:cNvSpPr/>
          <p:nvPr/>
        </p:nvSpPr>
        <p:spPr>
          <a:xfrm>
            <a:off x="4700016" y="24963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What is scored or classified?</a:t>
            </a:r>
            <a:endParaRPr lang="en-US" sz="1190" dirty="0"/>
          </a:p>
        </p:txBody>
      </p:sp>
      <p:sp>
        <p:nvSpPr>
          <p:cNvPr id="13" name="Shape 11"/>
          <p:cNvSpPr/>
          <p:nvPr/>
        </p:nvSpPr>
        <p:spPr>
          <a:xfrm>
            <a:off x="8302752" y="1874520"/>
            <a:ext cx="3364992" cy="12344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467344" y="2020824"/>
            <a:ext cx="384048" cy="384048"/>
          </a:xfrm>
          <a:prstGeom prst="ellipse">
            <a:avLst/>
          </a:prstGeom>
          <a:solidFill>
            <a:srgbClr val="087F7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961120" y="20299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CONTROL</a:t>
            </a:r>
            <a:endParaRPr lang="en-US" sz="1380" dirty="0"/>
          </a:p>
        </p:txBody>
      </p:sp>
      <p:sp>
        <p:nvSpPr>
          <p:cNvPr id="16" name="Text 14"/>
          <p:cNvSpPr/>
          <p:nvPr/>
        </p:nvSpPr>
        <p:spPr>
          <a:xfrm>
            <a:off x="8522208" y="24963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Who owns data, model, compute?</a:t>
            </a:r>
            <a:endParaRPr lang="en-US" sz="1190" dirty="0"/>
          </a:p>
        </p:txBody>
      </p:sp>
      <p:sp>
        <p:nvSpPr>
          <p:cNvPr id="17" name="Shape 15"/>
          <p:cNvSpPr/>
          <p:nvPr/>
        </p:nvSpPr>
        <p:spPr>
          <a:xfrm>
            <a:off x="658368" y="3474720"/>
            <a:ext cx="3364992" cy="1234440"/>
          </a:xfrm>
          <a:prstGeom prst="roundRect">
            <a:avLst/>
          </a:prstGeom>
          <a:solidFill>
            <a:srgbClr val="F3EEE7"/>
          </a:solidFill>
          <a:ln w="1397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2960" y="3621024"/>
            <a:ext cx="384048" cy="384048"/>
          </a:xfrm>
          <a:prstGeom prst="ellipse">
            <a:avLst/>
          </a:prstGeom>
          <a:solidFill>
            <a:srgbClr val="B65A4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16736" y="36301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ALLOCATION</a:t>
            </a:r>
            <a:endParaRPr lang="en-US" sz="1380" dirty="0"/>
          </a:p>
        </p:txBody>
      </p:sp>
      <p:sp>
        <p:nvSpPr>
          <p:cNvPr id="20" name="Text 18"/>
          <p:cNvSpPr/>
          <p:nvPr/>
        </p:nvSpPr>
        <p:spPr>
          <a:xfrm>
            <a:off x="877824" y="40965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What decision follows? Who gains/loses?</a:t>
            </a:r>
            <a:endParaRPr lang="en-US" sz="1190" dirty="0"/>
          </a:p>
        </p:txBody>
      </p:sp>
      <p:sp>
        <p:nvSpPr>
          <p:cNvPr id="21" name="Shape 19"/>
          <p:cNvSpPr/>
          <p:nvPr/>
        </p:nvSpPr>
        <p:spPr>
          <a:xfrm>
            <a:off x="4480560" y="3474720"/>
            <a:ext cx="3364992" cy="1234440"/>
          </a:xfrm>
          <a:prstGeom prst="roundRect">
            <a:avLst/>
          </a:prstGeom>
          <a:solidFill>
            <a:srgbClr val="F3EEE7"/>
          </a:solidFill>
          <a:ln w="1397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645152" y="3621024"/>
            <a:ext cx="384048" cy="384048"/>
          </a:xfrm>
          <a:prstGeom prst="ellipse">
            <a:avLst/>
          </a:prstGeom>
          <a:solidFill>
            <a:srgbClr val="B65A4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138928" y="36301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FEEDBACK</a:t>
            </a:r>
            <a:endParaRPr lang="en-US" sz="1380" dirty="0"/>
          </a:p>
        </p:txBody>
      </p:sp>
      <p:sp>
        <p:nvSpPr>
          <p:cNvPr id="24" name="Text 22"/>
          <p:cNvSpPr/>
          <p:nvPr/>
        </p:nvSpPr>
        <p:spPr>
          <a:xfrm>
            <a:off x="4700016" y="40965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What new data does the decision create?</a:t>
            </a:r>
            <a:endParaRPr lang="en-US" sz="1190" dirty="0"/>
          </a:p>
        </p:txBody>
      </p:sp>
      <p:sp>
        <p:nvSpPr>
          <p:cNvPr id="25" name="Shape 23"/>
          <p:cNvSpPr/>
          <p:nvPr/>
        </p:nvSpPr>
        <p:spPr>
          <a:xfrm>
            <a:off x="8302752" y="3474720"/>
            <a:ext cx="3364992" cy="1234440"/>
          </a:xfrm>
          <a:prstGeom prst="roundRect">
            <a:avLst/>
          </a:prstGeom>
          <a:solidFill>
            <a:srgbClr val="F3EEE7"/>
          </a:solidFill>
          <a:ln w="1397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467344" y="3621024"/>
            <a:ext cx="384048" cy="384048"/>
          </a:xfrm>
          <a:prstGeom prst="ellipse">
            <a:avLst/>
          </a:prstGeom>
          <a:solidFill>
            <a:srgbClr val="B65A4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961120" y="3630168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173B3A"/>
                </a:solidFill>
              </a:rPr>
              <a:t>CONTESTATION</a:t>
            </a:r>
            <a:endParaRPr lang="en-US" sz="1380" dirty="0"/>
          </a:p>
        </p:txBody>
      </p:sp>
      <p:sp>
        <p:nvSpPr>
          <p:cNvPr id="28" name="Text 26"/>
          <p:cNvSpPr/>
          <p:nvPr/>
        </p:nvSpPr>
        <p:spPr>
          <a:xfrm>
            <a:off x="8522208" y="4096512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90" dirty="0">
                <a:solidFill>
                  <a:srgbClr val="111111"/>
                </a:solidFill>
              </a:rPr>
              <a:t>Who can challenge, refuse, or redesign?</a:t>
            </a:r>
            <a:endParaRPr lang="en-US" sz="1190" dirty="0"/>
          </a:p>
        </p:txBody>
      </p:sp>
      <p:sp>
        <p:nvSpPr>
          <p:cNvPr id="29" name="Text 27"/>
          <p:cNvSpPr/>
          <p:nvPr/>
        </p:nvSpPr>
        <p:spPr>
          <a:xfrm>
            <a:off x="822960" y="5175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87F7D"/>
                </a:solidFill>
              </a:rPr>
              <a:t>Debrief: Which proposed intervention changes an output - and which changes the conditions under which prediction acquires authority?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Expanded Teaching Guide, Activity 1; book Chs. 2-3</a:t>
            </a:r>
            <a:endParaRPr lang="en-US" sz="91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MICRO-POLITICS OF THE SELF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Algorithmic Habitus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77240" y="1371600"/>
            <a:ext cx="3931920" cy="3657600"/>
          </a:xfrm>
          <a:prstGeom prst="roundRect">
            <a:avLst/>
          </a:prstGeom>
          <a:solidFill>
            <a:srgbClr val="E4F1EF"/>
          </a:solidFill>
          <a:ln w="12700">
            <a:solidFill>
              <a:srgbClr val="B8D5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7280" y="17830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87F7D"/>
                </a:solidFill>
              </a:rPr>
              <a:t>ALGORITHMIC ENVIRONMENT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B3A"/>
                </a:solidFill>
              </a:rPr>
              <a:t>RANKINGS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325880" y="2770632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B3A"/>
                </a:solidFill>
              </a:rPr>
              <a:t>RECOMMENDATIONS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325880" y="32095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B3A"/>
                </a:solidFill>
              </a:rPr>
              <a:t>SCORES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325880" y="3648456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B3A"/>
                </a:solidFill>
              </a:rPr>
              <a:t>FILTERS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25880" y="408736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B3A"/>
                </a:solidFill>
              </a:rPr>
              <a:t>SURVEILLANCE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001768" y="2578608"/>
            <a:ext cx="1097280" cy="594360"/>
          </a:xfrm>
          <a:prstGeom prst="chevron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 rot="10800000">
            <a:off x="5001768" y="3703320"/>
            <a:ext cx="1097280" cy="594360"/>
          </a:xfrm>
          <a:prstGeom prst="chevron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00800" y="1371600"/>
            <a:ext cx="4206240" cy="3657600"/>
          </a:xfrm>
          <a:prstGeom prst="roundRect">
            <a:avLst/>
          </a:prstGeom>
          <a:solidFill>
            <a:srgbClr val="F4EBE5"/>
          </a:solidFill>
          <a:ln w="12700">
            <a:solidFill>
              <a:srgbClr val="D9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84848" y="178308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65A45"/>
                </a:solidFill>
              </a:rPr>
              <a:t>ADAPTIVE SELF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59168" y="23317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dirty="0">
                <a:solidFill>
                  <a:srgbClr val="173B3A"/>
                </a:solidFill>
              </a:rPr>
              <a:t>optimize visibility</a:t>
            </a:r>
            <a:endParaRPr lang="en-US" sz="1330" dirty="0"/>
          </a:p>
        </p:txBody>
      </p:sp>
      <p:sp>
        <p:nvSpPr>
          <p:cNvPr id="16" name="Text 14"/>
          <p:cNvSpPr/>
          <p:nvPr/>
        </p:nvSpPr>
        <p:spPr>
          <a:xfrm>
            <a:off x="7059168" y="2770632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dirty="0">
                <a:solidFill>
                  <a:srgbClr val="173B3A"/>
                </a:solidFill>
              </a:rPr>
              <a:t>calibrate tone</a:t>
            </a:r>
            <a:endParaRPr lang="en-US" sz="1330" dirty="0"/>
          </a:p>
        </p:txBody>
      </p:sp>
      <p:sp>
        <p:nvSpPr>
          <p:cNvPr id="17" name="Text 15"/>
          <p:cNvSpPr/>
          <p:nvPr/>
        </p:nvSpPr>
        <p:spPr>
          <a:xfrm>
            <a:off x="7059168" y="32095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dirty="0">
                <a:solidFill>
                  <a:srgbClr val="173B3A"/>
                </a:solidFill>
              </a:rPr>
              <a:t>curate profiles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7059168" y="3648456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dirty="0">
                <a:solidFill>
                  <a:srgbClr val="173B3A"/>
                </a:solidFill>
              </a:rPr>
              <a:t>avoid penalties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7059168" y="408736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dirty="0">
                <a:solidFill>
                  <a:srgbClr val="173B3A"/>
                </a:solidFill>
              </a:rPr>
              <a:t>anticipate judgment</a:t>
            </a:r>
            <a:endParaRPr lang="en-US" sz="1330" dirty="0"/>
          </a:p>
        </p:txBody>
      </p:sp>
      <p:sp>
        <p:nvSpPr>
          <p:cNvPr id="20" name="Shape 18"/>
          <p:cNvSpPr/>
          <p:nvPr/>
        </p:nvSpPr>
        <p:spPr>
          <a:xfrm>
            <a:off x="7360920" y="5212080"/>
            <a:ext cx="3749040" cy="676656"/>
          </a:xfrm>
          <a:prstGeom prst="roundRect">
            <a:avLst>
              <a:gd name="adj" fmla="val 8108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507224" y="532180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07224" y="5495544"/>
            <a:ext cx="345643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Do people need to understand an algorithm technically in order for it to shape their conduct?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4</a:t>
            </a:r>
            <a:endParaRPr lang="en-US" sz="910" dirty="0"/>
          </a:p>
        </p:txBody>
      </p:sp>
      <p:sp>
        <p:nvSpPr>
          <p:cNvPr id="24" name="Text 22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Bucher (2018); Beer (2017); Bourdieu (1990)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WHO CAN APPEAR AND BE UNDERSTOOD?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Intelligibility Inequality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77240" y="126187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B3A"/>
                </a:solidFill>
              </a:rPr>
              <a:t>Computational systems do not only see more or less. They see through categories.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31520" y="2240280"/>
            <a:ext cx="2487168" cy="20116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600200" y="2532888"/>
            <a:ext cx="749808" cy="749808"/>
          </a:xfrm>
          <a:prstGeom prst="ellipse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792224" y="270662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50976" y="3456432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3A"/>
                </a:solidFill>
              </a:rPr>
              <a:t>RECOGNIZED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05840" y="3803904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657270"/>
                </a:solidFill>
              </a:rPr>
              <a:t>fits dominant categories</a:t>
            </a:r>
            <a:endParaRPr lang="en-US" sz="1140" dirty="0"/>
          </a:p>
        </p:txBody>
      </p:sp>
      <p:sp>
        <p:nvSpPr>
          <p:cNvPr id="10" name="Shape 8"/>
          <p:cNvSpPr/>
          <p:nvPr/>
        </p:nvSpPr>
        <p:spPr>
          <a:xfrm>
            <a:off x="3584448" y="2240280"/>
            <a:ext cx="2487168" cy="20116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453128" y="2532888"/>
            <a:ext cx="749808" cy="749808"/>
          </a:xfrm>
          <a:prstGeom prst="ellipse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45152" y="270662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803904" y="3456432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3A"/>
                </a:solidFill>
              </a:rPr>
              <a:t>MISCLASSIFIED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858768" y="3803904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657270"/>
                </a:solidFill>
              </a:rPr>
              <a:t>interpreted through the wrong category</a:t>
            </a:r>
            <a:endParaRPr lang="en-US" sz="1140" dirty="0"/>
          </a:p>
        </p:txBody>
      </p:sp>
      <p:sp>
        <p:nvSpPr>
          <p:cNvPr id="15" name="Shape 13"/>
          <p:cNvSpPr/>
          <p:nvPr/>
        </p:nvSpPr>
        <p:spPr>
          <a:xfrm>
            <a:off x="6437376" y="2240280"/>
            <a:ext cx="2487168" cy="20116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8A5B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306056" y="2532888"/>
            <a:ext cx="749808" cy="749808"/>
          </a:xfrm>
          <a:prstGeom prst="ellipse">
            <a:avLst/>
          </a:prstGeom>
          <a:solidFill>
            <a:srgbClr val="8A5B4D"/>
          </a:solidFill>
          <a:ln w="12700">
            <a:solidFill>
              <a:srgbClr val="8A5B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98080" y="270662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656832" y="3456432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3A"/>
                </a:solidFill>
              </a:rPr>
              <a:t>HYPER-VISIBLE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711696" y="3803904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657270"/>
                </a:solidFill>
              </a:rPr>
              <a:t>intensely legible for scrutiny or risk</a:t>
            </a:r>
            <a:endParaRPr lang="en-US" sz="1140" dirty="0"/>
          </a:p>
        </p:txBody>
      </p:sp>
      <p:sp>
        <p:nvSpPr>
          <p:cNvPr id="20" name="Shape 18"/>
          <p:cNvSpPr/>
          <p:nvPr/>
        </p:nvSpPr>
        <p:spPr>
          <a:xfrm>
            <a:off x="9290304" y="2240280"/>
            <a:ext cx="2487168" cy="20116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6072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0158984" y="2532888"/>
            <a:ext cx="749808" cy="749808"/>
          </a:xfrm>
          <a:prstGeom prst="ellipse">
            <a:avLst/>
          </a:prstGeom>
          <a:solidFill>
            <a:srgbClr val="607270"/>
          </a:solidFill>
          <a:ln w="12700">
            <a:solidFill>
              <a:srgbClr val="6072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351008" y="270662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509760" y="3456432"/>
            <a:ext cx="2048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3A"/>
                </a:solidFill>
              </a:rPr>
              <a:t>INVISIBLE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564624" y="3803904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657270"/>
                </a:solidFill>
              </a:rPr>
              <a:t>not represented or not recognized</a:t>
            </a:r>
            <a:endParaRPr lang="en-US" sz="1140" dirty="0"/>
          </a:p>
        </p:txBody>
      </p:sp>
      <p:sp>
        <p:nvSpPr>
          <p:cNvPr id="25" name="Shape 23"/>
          <p:cNvSpPr/>
          <p:nvPr/>
        </p:nvSpPr>
        <p:spPr>
          <a:xfrm>
            <a:off x="7424928" y="5074920"/>
            <a:ext cx="3840480" cy="749808"/>
          </a:xfrm>
          <a:prstGeom prst="roundRect">
            <a:avLst>
              <a:gd name="adj" fmla="val 7317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571232" y="518464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571232" y="5358384"/>
            <a:ext cx="354787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Who gets to define the categories through which people become intelligible to AI?</a:t>
            </a:r>
            <a:endParaRPr lang="en-US" sz="1240" dirty="0"/>
          </a:p>
        </p:txBody>
      </p:sp>
      <p:sp>
        <p:nvSpPr>
          <p:cNvPr id="28" name="Text 26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Introduction; Chs. 2-4</a:t>
            </a:r>
            <a:endParaRPr lang="en-US" sz="910" dirty="0"/>
          </a:p>
        </p:txBody>
      </p:sp>
      <p:sp>
        <p:nvSpPr>
          <p:cNvPr id="29" name="Text 27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Benjamin (2019); Noble (2018)</a:t>
            </a:r>
            <a:endParaRPr lang="en-US" sz="88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LABOR • WELFARE • EDUCATION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From classification to institutionalized inequality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13232" y="1508760"/>
            <a:ext cx="3401568" cy="3017520"/>
          </a:xfrm>
          <a:prstGeom prst="roundRect">
            <a:avLst>
              <a:gd name="adj" fmla="val 1515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508760"/>
            <a:ext cx="73152" cy="3017520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655064"/>
            <a:ext cx="30723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LABOR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14400" y="1993392"/>
            <a:ext cx="3054096" cy="2414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screening • productivity • scheduling</a:t>
            </a:r>
            <a:endParaRPr lang="en-US" sz="1290" dirty="0"/>
          </a:p>
          <a:p>
            <a:pPr marL="0" indent="0">
              <a:buNone/>
            </a:pPr>
            <a:endParaRPr lang="en-US" sz="1290" dirty="0"/>
          </a:p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becomes employable or “high performing”?</a:t>
            </a:r>
            <a:endParaRPr lang="en-US" sz="1290" dirty="0"/>
          </a:p>
        </p:txBody>
      </p:sp>
      <p:sp>
        <p:nvSpPr>
          <p:cNvPr id="8" name="Shape 6"/>
          <p:cNvSpPr/>
          <p:nvPr/>
        </p:nvSpPr>
        <p:spPr>
          <a:xfrm>
            <a:off x="4535424" y="1508760"/>
            <a:ext cx="3401568" cy="3017520"/>
          </a:xfrm>
          <a:prstGeom prst="roundRect">
            <a:avLst>
              <a:gd name="adj" fmla="val 1515"/>
            </a:avLst>
          </a:prstGeom>
          <a:solidFill>
            <a:srgbClr val="F3EEE7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35424" y="1508760"/>
            <a:ext cx="73152" cy="3017520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36592" y="1655064"/>
            <a:ext cx="30723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WELFARE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736592" y="1993392"/>
            <a:ext cx="3054096" cy="2414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eligibility • fraud • risk scoring</a:t>
            </a:r>
            <a:endParaRPr lang="en-US" sz="1290" dirty="0"/>
          </a:p>
          <a:p>
            <a:pPr marL="0" indent="0">
              <a:buNone/>
            </a:pPr>
            <a:endParaRPr lang="en-US" sz="1290" dirty="0"/>
          </a:p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becomes deserving, suspicious, or noncompliant?</a:t>
            </a:r>
            <a:endParaRPr lang="en-US" sz="1290" dirty="0"/>
          </a:p>
        </p:txBody>
      </p:sp>
      <p:sp>
        <p:nvSpPr>
          <p:cNvPr id="12" name="Shape 10"/>
          <p:cNvSpPr/>
          <p:nvPr/>
        </p:nvSpPr>
        <p:spPr>
          <a:xfrm>
            <a:off x="8357616" y="1508760"/>
            <a:ext cx="3401568" cy="3017520"/>
          </a:xfrm>
          <a:prstGeom prst="roundRect">
            <a:avLst>
              <a:gd name="adj" fmla="val 1515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57616" y="1508760"/>
            <a:ext cx="73152" cy="3017520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58784" y="1655064"/>
            <a:ext cx="30723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EDUCATION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558784" y="1993392"/>
            <a:ext cx="3054096" cy="2414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admissions • proctoring • adaptive systems</a:t>
            </a:r>
            <a:endParaRPr lang="en-US" sz="1290" dirty="0"/>
          </a:p>
          <a:p>
            <a:pPr marL="0" indent="0">
              <a:buNone/>
            </a:pPr>
            <a:endParaRPr lang="en-US" sz="1290" dirty="0"/>
          </a:p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Who becomes promising, engaged, or at risk?</a:t>
            </a:r>
            <a:endParaRPr lang="en-US" sz="1290" dirty="0"/>
          </a:p>
        </p:txBody>
      </p:sp>
      <p:sp>
        <p:nvSpPr>
          <p:cNvPr id="16" name="Text 14"/>
          <p:cNvSpPr/>
          <p:nvPr/>
        </p:nvSpPr>
        <p:spPr>
          <a:xfrm>
            <a:off x="1005840" y="4828032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173B3A"/>
                </a:solidFill>
              </a:rPr>
              <a:t>A classification becomes socially powerful when an institution converts it into a consequential decision.</a:t>
            </a:r>
            <a:endParaRPr lang="en-US" sz="1820" dirty="0"/>
          </a:p>
        </p:txBody>
      </p:sp>
      <p:sp>
        <p:nvSpPr>
          <p:cNvPr id="17" name="Shape 15"/>
          <p:cNvSpPr/>
          <p:nvPr/>
        </p:nvSpPr>
        <p:spPr>
          <a:xfrm>
            <a:off x="7626096" y="5326380"/>
            <a:ext cx="4133088" cy="667512"/>
          </a:xfrm>
          <a:prstGeom prst="roundRect">
            <a:avLst>
              <a:gd name="adj" fmla="val 10714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44968" y="5373698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749939" y="5567320"/>
            <a:ext cx="3884869" cy="3442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Where is the “decision” located: in the model, the institution, or the relationship between them?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Chs. 5-6</a:t>
            </a:r>
            <a:endParaRPr lang="en-US" sz="910" dirty="0"/>
          </a:p>
        </p:txBody>
      </p:sp>
      <p:sp>
        <p:nvSpPr>
          <p:cNvPr id="21" name="Text 19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Eubanks (2018); Joyce et al. (2021)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 HAS A MATERIAL INFRASTRUCTURE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Computational Metabolism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20624" y="2057400"/>
            <a:ext cx="1600200" cy="1417320"/>
          </a:xfrm>
          <a:prstGeom prst="roundRect">
            <a:avLst/>
          </a:prstGeom>
          <a:solidFill>
            <a:srgbClr val="E3F0E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39496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MINERALS</a:t>
            </a:r>
            <a:endParaRPr lang="en-US" sz="1240" dirty="0"/>
          </a:p>
        </p:txBody>
      </p:sp>
      <p:sp>
        <p:nvSpPr>
          <p:cNvPr id="6" name="Text 4"/>
          <p:cNvSpPr/>
          <p:nvPr/>
        </p:nvSpPr>
        <p:spPr>
          <a:xfrm>
            <a:off x="557784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cobalt • lithium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2066544" y="2587752"/>
            <a:ext cx="246888" cy="384048"/>
          </a:xfrm>
          <a:prstGeom prst="chevron">
            <a:avLst/>
          </a:prstGeom>
          <a:solidFill>
            <a:srgbClr val="B5C3C0"/>
          </a:solidFill>
          <a:ln w="12700">
            <a:solidFill>
              <a:srgbClr val="B5C3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359152" y="2057400"/>
            <a:ext cx="1600200" cy="1417320"/>
          </a:xfrm>
          <a:prstGeom prst="roundRect">
            <a:avLst/>
          </a:prstGeom>
          <a:solidFill>
            <a:srgbClr val="F2EEE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478024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CHIPS</a:t>
            </a:r>
            <a:endParaRPr lang="en-US" sz="1240" dirty="0"/>
          </a:p>
        </p:txBody>
      </p:sp>
      <p:sp>
        <p:nvSpPr>
          <p:cNvPr id="10" name="Text 8"/>
          <p:cNvSpPr/>
          <p:nvPr/>
        </p:nvSpPr>
        <p:spPr>
          <a:xfrm>
            <a:off x="2496312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semiconductors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4005072" y="2587752"/>
            <a:ext cx="246888" cy="384048"/>
          </a:xfrm>
          <a:prstGeom prst="chevron">
            <a:avLst/>
          </a:prstGeom>
          <a:solidFill>
            <a:srgbClr val="B5C3C0"/>
          </a:solidFill>
          <a:ln w="12700">
            <a:solidFill>
              <a:srgbClr val="B5C3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97680" y="2057400"/>
            <a:ext cx="1600200" cy="1417320"/>
          </a:xfrm>
          <a:prstGeom prst="roundRect">
            <a:avLst/>
          </a:prstGeom>
          <a:solidFill>
            <a:srgbClr val="E3F0E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16552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DATA CENTERS</a:t>
            </a:r>
            <a:endParaRPr lang="en-US" sz="1240" dirty="0"/>
          </a:p>
        </p:txBody>
      </p:sp>
      <p:sp>
        <p:nvSpPr>
          <p:cNvPr id="14" name="Text 12"/>
          <p:cNvSpPr/>
          <p:nvPr/>
        </p:nvSpPr>
        <p:spPr>
          <a:xfrm>
            <a:off x="4434840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water • electricity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5943600" y="2587752"/>
            <a:ext cx="246888" cy="384048"/>
          </a:xfrm>
          <a:prstGeom prst="chevron">
            <a:avLst/>
          </a:prstGeom>
          <a:solidFill>
            <a:srgbClr val="B5C3C0"/>
          </a:solidFill>
          <a:ln w="12700">
            <a:solidFill>
              <a:srgbClr val="B5C3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36208" y="2057400"/>
            <a:ext cx="1600200" cy="1417320"/>
          </a:xfrm>
          <a:prstGeom prst="roundRect">
            <a:avLst/>
          </a:prstGeom>
          <a:solidFill>
            <a:srgbClr val="F2EEE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355080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MODELS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6373368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training • inference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7882128" y="2587752"/>
            <a:ext cx="246888" cy="384048"/>
          </a:xfrm>
          <a:prstGeom prst="chevron">
            <a:avLst/>
          </a:prstGeom>
          <a:solidFill>
            <a:srgbClr val="B5C3C0"/>
          </a:solidFill>
          <a:ln w="12700">
            <a:solidFill>
              <a:srgbClr val="B5C3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174736" y="2057400"/>
            <a:ext cx="1600200" cy="1417320"/>
          </a:xfrm>
          <a:prstGeom prst="roundRect">
            <a:avLst/>
          </a:prstGeom>
          <a:solidFill>
            <a:srgbClr val="E3F0E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293608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SERVICES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8311896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everyday AI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9820656" y="2587752"/>
            <a:ext cx="246888" cy="384048"/>
          </a:xfrm>
          <a:prstGeom prst="chevron">
            <a:avLst/>
          </a:prstGeom>
          <a:solidFill>
            <a:srgbClr val="B5C3C0"/>
          </a:solidFill>
          <a:ln w="12700">
            <a:solidFill>
              <a:srgbClr val="B5C3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0113264" y="2057400"/>
            <a:ext cx="1600200" cy="1417320"/>
          </a:xfrm>
          <a:prstGeom prst="roundRect">
            <a:avLst/>
          </a:prstGeom>
          <a:solidFill>
            <a:srgbClr val="F2EEE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232136" y="2404872"/>
            <a:ext cx="1362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73B3A"/>
                </a:solidFill>
              </a:rPr>
              <a:t>WASTE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0250424" y="279806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57270"/>
                </a:solidFill>
              </a:rPr>
              <a:t>heat • e-waste</a:t>
            </a:r>
            <a:endParaRPr lang="en-US" sz="1020" dirty="0"/>
          </a:p>
        </p:txBody>
      </p:sp>
      <p:sp>
        <p:nvSpPr>
          <p:cNvPr id="27" name="Text 25"/>
          <p:cNvSpPr/>
          <p:nvPr/>
        </p:nvSpPr>
        <p:spPr>
          <a:xfrm>
            <a:off x="960120" y="41605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30" b="1" dirty="0">
                <a:solidFill>
                  <a:srgbClr val="173B3A"/>
                </a:solidFill>
              </a:rPr>
              <a:t>Computational metabolism: ecological costs can be structurally displaced from centers of innovation to zones of extraction, production, and disposal.</a:t>
            </a:r>
            <a:endParaRPr lang="en-US" sz="1730" dirty="0"/>
          </a:p>
        </p:txBody>
      </p:sp>
      <p:sp>
        <p:nvSpPr>
          <p:cNvPr id="28" name="Shape 26"/>
          <p:cNvSpPr/>
          <p:nvPr/>
        </p:nvSpPr>
        <p:spPr>
          <a:xfrm>
            <a:off x="7424928" y="5102352"/>
            <a:ext cx="3840480" cy="749808"/>
          </a:xfrm>
          <a:prstGeom prst="roundRect">
            <a:avLst>
              <a:gd name="adj" fmla="val 7317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571232" y="5212080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65A45"/>
                </a:solidFill>
              </a:rPr>
              <a:t>REFLECT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571232" y="5385816"/>
            <a:ext cx="354787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Can an AI system be socially fair at the point of use while remaining ecologically unequal?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7</a:t>
            </a:r>
            <a:endParaRPr lang="en-US" sz="910" dirty="0"/>
          </a:p>
        </p:txBody>
      </p:sp>
      <p:sp>
        <p:nvSpPr>
          <p:cNvPr id="32" name="Text 30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Crawford (2021); Gray &amp; Suri (2019)</a:t>
            </a:r>
            <a:endParaRPr lang="en-US" sz="88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DATA • LABOR • EPISTEMIC EXTRACTIVISM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Techno-colonialism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777240" y="1572768"/>
            <a:ext cx="3310128" cy="288036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572768"/>
            <a:ext cx="73152" cy="2880360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78408" y="1719072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DATA EXTRACTIVISM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78408" y="2057400"/>
            <a:ext cx="2962656" cy="2276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Lives and communities become informational inputs.</a:t>
            </a:r>
            <a:endParaRPr lang="en-US" sz="1290" dirty="0"/>
          </a:p>
        </p:txBody>
      </p:sp>
      <p:sp>
        <p:nvSpPr>
          <p:cNvPr id="8" name="Shape 6"/>
          <p:cNvSpPr/>
          <p:nvPr/>
        </p:nvSpPr>
        <p:spPr>
          <a:xfrm>
            <a:off x="4572000" y="1572768"/>
            <a:ext cx="3310128" cy="2880360"/>
          </a:xfrm>
          <a:prstGeom prst="roundRect">
            <a:avLst>
              <a:gd name="adj" fmla="val 1587"/>
            </a:avLst>
          </a:prstGeom>
          <a:solidFill>
            <a:srgbClr val="F5F0E8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72000" y="1572768"/>
            <a:ext cx="73152" cy="2880360"/>
          </a:xfrm>
          <a:prstGeom prst="rect">
            <a:avLst/>
          </a:prstGeom>
          <a:solidFill>
            <a:srgbClr val="B65A45"/>
          </a:solidFill>
          <a:ln w="1270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73168" y="1719072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LABOR EXTRACTIVISM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773168" y="2057400"/>
            <a:ext cx="2962656" cy="2276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Hidden human work sustains “automated” intelligence.</a:t>
            </a:r>
            <a:endParaRPr lang="en-US" sz="1290" dirty="0"/>
          </a:p>
        </p:txBody>
      </p:sp>
      <p:sp>
        <p:nvSpPr>
          <p:cNvPr id="12" name="Shape 10"/>
          <p:cNvSpPr/>
          <p:nvPr/>
        </p:nvSpPr>
        <p:spPr>
          <a:xfrm>
            <a:off x="8366760" y="1572768"/>
            <a:ext cx="3310128" cy="288036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2700">
            <a:solidFill>
              <a:srgbClr val="CF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66760" y="1572768"/>
            <a:ext cx="73152" cy="2880360"/>
          </a:xfrm>
          <a:prstGeom prst="rect">
            <a:avLst/>
          </a:prstGeom>
          <a:solidFill>
            <a:srgbClr val="087F7D"/>
          </a:solidFill>
          <a:ln w="1270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67928" y="1719072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B3A"/>
                </a:solidFill>
              </a:rPr>
              <a:t>EPISTEMIC EXTRACTIVISM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567928" y="2057400"/>
            <a:ext cx="2962656" cy="2276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111111"/>
                </a:solidFill>
              </a:rPr>
              <a:t>Dominant categories can marginalize local knowledge and ways of knowing.</a:t>
            </a:r>
            <a:endParaRPr lang="en-US" sz="1290" dirty="0"/>
          </a:p>
        </p:txBody>
      </p:sp>
      <p:sp>
        <p:nvSpPr>
          <p:cNvPr id="16" name="Text 14"/>
          <p:cNvSpPr/>
          <p:nvPr/>
        </p:nvSpPr>
        <p:spPr>
          <a:xfrm>
            <a:off x="914400" y="4736592"/>
            <a:ext cx="10378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10" b="1" dirty="0">
                <a:solidFill>
                  <a:srgbClr val="173B3A"/>
                </a:solidFill>
              </a:rPr>
              <a:t>The question is not only where AI is used, but whose resources, labor, data, and epistemologies make it possible - and who controls the resulting infrastructure.</a:t>
            </a:r>
            <a:endParaRPr lang="en-US" sz="1710" dirty="0"/>
          </a:p>
        </p:txBody>
      </p:sp>
      <p:sp>
        <p:nvSpPr>
          <p:cNvPr id="17" name="Text 15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8</a:t>
            </a:r>
            <a:endParaRPr lang="en-US" sz="910" dirty="0"/>
          </a:p>
        </p:txBody>
      </p:sp>
      <p:sp>
        <p:nvSpPr>
          <p:cNvPr id="18" name="Text 16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Mohamed, Png &amp; Isaac (2020); Milan &amp; Treré (2019)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7287768" y="5321808"/>
            <a:ext cx="4434840" cy="676656"/>
          </a:xfrm>
          <a:prstGeom prst="roundRect">
            <a:avLst>
              <a:gd name="adj" fmla="val 10909"/>
            </a:avLst>
          </a:prstGeom>
          <a:solidFill>
            <a:srgbClr val="FFF8F0"/>
          </a:solidFill>
          <a:ln w="1524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86221" y="5358384"/>
            <a:ext cx="907387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65A45"/>
                </a:solidFill>
              </a:rPr>
              <a:t>REFLECT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386221" y="5541264"/>
            <a:ext cx="4272379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i="1" dirty="0">
                <a:solidFill>
                  <a:srgbClr val="173B3A"/>
                </a:solidFill>
              </a:rPr>
              <a:t>Does a “global” AI system become universal by including more data - or by changing who defines intelligence?</a:t>
            </a:r>
            <a:endParaRPr lang="en-US" sz="12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DIGITAL FEUDALISM • LEX DIGITALIS • ALGORITHMIC COMMONS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Ownership, private rule, and the commons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3401568" cy="3977640"/>
          </a:xfrm>
          <a:prstGeom prst="roundRect">
            <a:avLst/>
          </a:prstGeom>
          <a:solidFill>
            <a:srgbClr val="F4EBE5"/>
          </a:solidFill>
          <a:ln w="1778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71907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B65A45"/>
                </a:solidFill>
              </a:rPr>
              <a:t>DIGITAL FEUDALISM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960120" y="219456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73B3A"/>
                </a:solidFill>
              </a:rPr>
              <a:t>Power through concentrated ownership and rent-based dependency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301752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PLATFORMS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188720" y="336499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CLOUD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1188720" y="371246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MODELS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188720" y="405993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INTERFACES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188720" y="4407408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COMPUTE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89120" y="1371600"/>
            <a:ext cx="3401568" cy="3977640"/>
          </a:xfrm>
          <a:prstGeom prst="roundRect">
            <a:avLst/>
          </a:prstGeom>
          <a:solidFill>
            <a:srgbClr val="E7EFF3"/>
          </a:solidFill>
          <a:ln w="17780">
            <a:solidFill>
              <a:srgbClr val="447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54880" y="17190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447A8B"/>
                </a:solidFill>
              </a:rPr>
              <a:t>LEX DIGITALIS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4709160" y="219456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173B3A"/>
                </a:solidFill>
              </a:rPr>
              <a:t>Private rule through code, terms, ranking, moderation, and automated enforcement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983480" y="318211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VISIBILITY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983480" y="3575304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ACCESS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983480" y="3968496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SANCTIONS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983480" y="4361688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57270"/>
                </a:solidFill>
              </a:rPr>
              <a:t>APPEALS?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138160" y="1371600"/>
            <a:ext cx="3401568" cy="3977640"/>
          </a:xfrm>
          <a:prstGeom prst="roundRect">
            <a:avLst/>
          </a:prstGeom>
          <a:solidFill>
            <a:srgbClr val="E4F1EF"/>
          </a:solidFill>
          <a:ln w="1778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385048" y="1719072"/>
            <a:ext cx="2907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87F7D"/>
                </a:solidFill>
              </a:rPr>
              <a:t>ALGORITHMIC COMMONS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485632" y="2194560"/>
            <a:ext cx="2697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70" dirty="0">
                <a:solidFill>
                  <a:srgbClr val="173B3A"/>
                </a:solidFill>
              </a:rPr>
              <a:t>Collective stewardship, public purpose, contestability, and shared governance</a:t>
            </a:r>
            <a:endParaRPr lang="en-US" sz="1470" dirty="0"/>
          </a:p>
        </p:txBody>
      </p:sp>
      <p:sp>
        <p:nvSpPr>
          <p:cNvPr id="22" name="Text 20"/>
          <p:cNvSpPr/>
          <p:nvPr/>
        </p:nvSpPr>
        <p:spPr>
          <a:xfrm>
            <a:off x="8686800" y="3127248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40" b="1" dirty="0">
                <a:solidFill>
                  <a:srgbClr val="657270"/>
                </a:solidFill>
              </a:rPr>
              <a:t>SHARED AUTHORITY</a:t>
            </a:r>
            <a:endParaRPr lang="en-US" sz="1140" dirty="0"/>
          </a:p>
        </p:txBody>
      </p:sp>
      <p:sp>
        <p:nvSpPr>
          <p:cNvPr id="23" name="Text 21"/>
          <p:cNvSpPr/>
          <p:nvPr/>
        </p:nvSpPr>
        <p:spPr>
          <a:xfrm>
            <a:off x="8686800" y="3520440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40" b="1" dirty="0">
                <a:solidFill>
                  <a:srgbClr val="657270"/>
                </a:solidFill>
              </a:rPr>
              <a:t>PUBLIC VALUE</a:t>
            </a:r>
            <a:endParaRPr lang="en-US" sz="1140" dirty="0"/>
          </a:p>
        </p:txBody>
      </p:sp>
      <p:sp>
        <p:nvSpPr>
          <p:cNvPr id="24" name="Text 22"/>
          <p:cNvSpPr/>
          <p:nvPr/>
        </p:nvSpPr>
        <p:spPr>
          <a:xfrm>
            <a:off x="8686800" y="3913632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40" b="1" dirty="0">
                <a:solidFill>
                  <a:srgbClr val="657270"/>
                </a:solidFill>
              </a:rPr>
              <a:t>RECIPROCITY</a:t>
            </a:r>
            <a:endParaRPr lang="en-US" sz="1140" dirty="0"/>
          </a:p>
        </p:txBody>
      </p:sp>
      <p:sp>
        <p:nvSpPr>
          <p:cNvPr id="25" name="Text 23"/>
          <p:cNvSpPr/>
          <p:nvPr/>
        </p:nvSpPr>
        <p:spPr>
          <a:xfrm>
            <a:off x="8686800" y="4306824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40" b="1" dirty="0">
                <a:solidFill>
                  <a:srgbClr val="657270"/>
                </a:solidFill>
              </a:rPr>
              <a:t>DURABILITY</a:t>
            </a:r>
            <a:endParaRPr lang="en-US" sz="1140" dirty="0"/>
          </a:p>
        </p:txBody>
      </p:sp>
      <p:sp>
        <p:nvSpPr>
          <p:cNvPr id="26" name="Text 24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Ch. 9</a:t>
            </a:r>
            <a:endParaRPr lang="en-US" sz="910" dirty="0"/>
          </a:p>
        </p:txBody>
      </p:sp>
      <p:sp>
        <p:nvSpPr>
          <p:cNvPr id="27" name="Text 25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Ostrom (1990); Costanza-Chock (2020)</a:t>
            </a:r>
            <a:endParaRPr lang="en-US" sz="88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10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FINAL SYNTHESIS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76072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3B3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Redistributive infrastructures: the horizon of justice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31520" y="120700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73B3A"/>
                </a:solidFill>
              </a:rPr>
              <a:t>Justice requires more than fair outputs.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49808" y="1828800"/>
            <a:ext cx="2926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86968" y="195681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087F7D"/>
                </a:solidFill>
              </a:rPr>
              <a:t>DATA</a:t>
            </a:r>
            <a:endParaRPr lang="en-US" sz="1280" dirty="0"/>
          </a:p>
        </p:txBody>
      </p:sp>
      <p:sp>
        <p:nvSpPr>
          <p:cNvPr id="7" name="Text 5"/>
          <p:cNvSpPr/>
          <p:nvPr/>
        </p:nvSpPr>
        <p:spPr>
          <a:xfrm>
            <a:off x="886968" y="221284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57270"/>
                </a:solidFill>
              </a:rPr>
              <a:t>who controls and benefits</a:t>
            </a:r>
            <a:endParaRPr lang="en-US" sz="1070" dirty="0"/>
          </a:p>
        </p:txBody>
      </p:sp>
      <p:sp>
        <p:nvSpPr>
          <p:cNvPr id="8" name="Shape 6"/>
          <p:cNvSpPr/>
          <p:nvPr/>
        </p:nvSpPr>
        <p:spPr>
          <a:xfrm>
            <a:off x="3995928" y="1828800"/>
            <a:ext cx="2926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133088" y="195681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087F7D"/>
                </a:solidFill>
              </a:rPr>
              <a:t>COMPUTE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4133088" y="221284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57270"/>
                </a:solidFill>
              </a:rPr>
              <a:t>who can build and deploy</a:t>
            </a:r>
            <a:endParaRPr lang="en-US" sz="1070" dirty="0"/>
          </a:p>
        </p:txBody>
      </p:sp>
      <p:sp>
        <p:nvSpPr>
          <p:cNvPr id="11" name="Shape 9"/>
          <p:cNvSpPr/>
          <p:nvPr/>
        </p:nvSpPr>
        <p:spPr>
          <a:xfrm>
            <a:off x="749808" y="2852928"/>
            <a:ext cx="2926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86968" y="2980944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087F7D"/>
                </a:solidFill>
              </a:rPr>
              <a:t>EPISTEMIC AUTHORITY</a:t>
            </a:r>
            <a:endParaRPr lang="en-US" sz="1280" dirty="0"/>
          </a:p>
        </p:txBody>
      </p:sp>
      <p:sp>
        <p:nvSpPr>
          <p:cNvPr id="13" name="Text 11"/>
          <p:cNvSpPr/>
          <p:nvPr/>
        </p:nvSpPr>
        <p:spPr>
          <a:xfrm>
            <a:off x="886968" y="3236976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57270"/>
                </a:solidFill>
              </a:rPr>
              <a:t>who defines intelligence</a:t>
            </a:r>
            <a:endParaRPr lang="en-US" sz="1070" dirty="0"/>
          </a:p>
        </p:txBody>
      </p:sp>
      <p:sp>
        <p:nvSpPr>
          <p:cNvPr id="14" name="Shape 12"/>
          <p:cNvSpPr/>
          <p:nvPr/>
        </p:nvSpPr>
        <p:spPr>
          <a:xfrm>
            <a:off x="3995928" y="2852928"/>
            <a:ext cx="2926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87F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133088" y="2980944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087F7D"/>
                </a:solidFill>
              </a:rPr>
              <a:t>GOVERNANCE</a:t>
            </a:r>
            <a:endParaRPr lang="en-US" sz="1280" dirty="0"/>
          </a:p>
        </p:txBody>
      </p:sp>
      <p:sp>
        <p:nvSpPr>
          <p:cNvPr id="16" name="Text 14"/>
          <p:cNvSpPr/>
          <p:nvPr/>
        </p:nvSpPr>
        <p:spPr>
          <a:xfrm>
            <a:off x="4133088" y="3236976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57270"/>
                </a:solidFill>
              </a:rPr>
              <a:t>who decides and contests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749808" y="3877056"/>
            <a:ext cx="6400800" cy="749808"/>
          </a:xfrm>
          <a:prstGeom prst="roundRect">
            <a:avLst/>
          </a:prstGeom>
          <a:solidFill>
            <a:srgbClr val="F3EEE7"/>
          </a:solidFill>
          <a:ln w="13970">
            <a:solidFill>
              <a:srgbClr val="B65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96112" y="400507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B65A45"/>
                </a:solidFill>
              </a:rPr>
              <a:t>ECOLOGICAL RESPONSIBILITY</a:t>
            </a:r>
            <a:endParaRPr lang="en-US" sz="1280" dirty="0"/>
          </a:p>
        </p:txBody>
      </p:sp>
      <p:sp>
        <p:nvSpPr>
          <p:cNvPr id="19" name="Text 17"/>
          <p:cNvSpPr/>
          <p:nvPr/>
        </p:nvSpPr>
        <p:spPr>
          <a:xfrm>
            <a:off x="3291840" y="4261104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657270"/>
                </a:solidFill>
              </a:rPr>
              <a:t>who bears material costs</a:t>
            </a:r>
            <a:endParaRPr lang="en-US" sz="1070" dirty="0"/>
          </a:p>
        </p:txBody>
      </p:sp>
      <p:sp>
        <p:nvSpPr>
          <p:cNvPr id="20" name="Shape 18"/>
          <p:cNvSpPr/>
          <p:nvPr/>
        </p:nvSpPr>
        <p:spPr>
          <a:xfrm>
            <a:off x="7543800" y="1417320"/>
            <a:ext cx="3794760" cy="3611880"/>
          </a:xfrm>
          <a:prstGeom prst="roundRect">
            <a:avLst/>
          </a:prstGeom>
          <a:solidFill>
            <a:srgbClr val="173B3A"/>
          </a:solidFill>
          <a:ln w="12700">
            <a:solidFill>
              <a:srgbClr val="173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909560" y="1810512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FD9D5"/>
                </a:solidFill>
              </a:rPr>
              <a:t>FINAL QUESTION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882128" y="233172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Who owns the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means of prediction?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7955280" y="363931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DDEBE8"/>
                </a:solidFill>
              </a:rPr>
              <a:t>And what would it mean to redistribute predictive power rather than only regulate its outcomes?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77240" y="5138928"/>
            <a:ext cx="6492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87F7D"/>
                </a:solidFill>
              </a:rPr>
              <a:t>Discussion: Which intervention from today’s class changes purpose, ownership, authority, or infrastructure - not only model performance?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566928" y="5998464"/>
            <a:ext cx="6629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b="1" dirty="0">
                <a:solidFill>
                  <a:srgbClr val="087F7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Leading source: Chs. 10-11</a:t>
            </a:r>
            <a:endParaRPr lang="en-US" sz="910" dirty="0"/>
          </a:p>
        </p:txBody>
      </p:sp>
      <p:sp>
        <p:nvSpPr>
          <p:cNvPr id="26" name="Text 24"/>
          <p:cNvSpPr/>
          <p:nvPr/>
        </p:nvSpPr>
        <p:spPr>
          <a:xfrm>
            <a:off x="7223760" y="5998464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80" dirty="0">
                <a:solidFill>
                  <a:srgbClr val="6572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Further reading: Costanza-Chock (2020); D’Ignazio &amp; Klein (2020); Ostrom (1990)</a:t>
            </a:r>
            <a:endParaRPr lang="en-US" sz="88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1908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B7775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b79772a-82d6-468a-86d6-22ff1101ba48}" enabled="1" method="Privileged" siteId="{e0ba2eba-5425-4d9b-b24b-f0f4845bcf6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2606</Words>
  <PresentationFormat>Widescreen</PresentationFormat>
  <Paragraphs>420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Noto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2026-09-01T07:44:01Z</dcterms:created>
  <dcterms:modified xsi:type="dcterms:W3CDTF">2026-09-01T08:23:26Z</dcterms:modified>
</cp:coreProperties>
</file>